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68" r:id="rId15"/>
    <p:sldId id="272" r:id="rId16"/>
    <p:sldId id="271" r:id="rId17"/>
    <p:sldId id="273" r:id="rId18"/>
    <p:sldId id="275" r:id="rId19"/>
    <p:sldId id="274" r:id="rId20"/>
    <p:sldId id="276" r:id="rId21"/>
    <p:sldId id="277" r:id="rId22"/>
    <p:sldId id="278" r:id="rId23"/>
    <p:sldId id="280" r:id="rId24"/>
    <p:sldId id="281" r:id="rId25"/>
    <p:sldId id="279" r:id="rId26"/>
    <p:sldId id="282" r:id="rId27"/>
    <p:sldId id="283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F79B9B-1D6F-4044-A202-5F4203AD075A}" v="6103" dt="2022-11-23T09:37:48.963"/>
    <p1510:client id="{EF87CC8C-0856-40AE-9DC5-9734851402CB}" v="15523" dt="2022-11-23T09:01:55.1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3T09:03:48.3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9264 9525 16383 0 0,'0'5'0'0'0,"-4"14"0"0"0,-7 14 0 0 0,-1 15 0 0 0,-3 8 0 0 0,-13 13 0 0 0,-1 9 0 0 0,4 4 0 0 0,2 2 0 0 0,-5 5 0 0 0,-2 10 0 0 0,5 7 0 0 0,1-11 0 0 0,5-7 0 0 0,6-6 0 0 0,5-11 0 0 0,4-5 0 0 0,7 10 0 0 0,3 0 0 0 0,5-7 0 0 0,6-3 0 0 0,-1 2 0 0 0,2 3 0 0 0,7-2 0 0 0,-1 2 0 0 0,0-3 0 0 0,5 1 0 0 0,2 2 0 0 0,1 3 0 0 0,3-2 0 0 0,-3-4 0 0 0,-4-5 0 0 0,4 6 0 0 0,0-5 0 0 0,-1-4 0 0 0,0 1 0 0 0,2 0 0 0 0,-3-1 0 0 0,-3 2 0 0 0,4 0 0 0 0,0 3 0 0 0,-4 0 0 0 0,-3-3 0 0 0,9 7 0 0 0,2 6 0 0 0,10-2 0 0 0,2-3 0 0 0,-3-5 0 0 0,4-9 0 0 0,4-5 0 0 0,7-6 0 0 0,2 2 0 0 0,4-6 0 0 0,10-1 0 0 0,10-4 0 0 0,18-2 0 0 0,14-3 0 0 0,15-6 0 0 0,7-8 0 0 0,13-7 0 0 0,-2-5 0 0 0,5-3 0 0 0,-14-2 0 0 0,-13-15 0 0 0,-14-14 0 0 0,-23-6 0 0 0,-26-11 0 0 0,-25-8 0 0 0,-18-7 0 0 0,-14-7 0 0 0,-8 3 0 0 0,-3 4 0 0 0,-2 3 0 0 0,-5 2 0 0 0,-5 11 0 0 0,-4 13 0 0 0,-4 11 0 0 0,-2 11 0 0 0,-2 5 0 0 0,0 5 0 0 0,-6 2 0 0 0,-5 0 0 0 0,-6 1 0 0 0,0-1 0 0 0,-1 4 0 0 0,-3 10 0 0 0,-2 11 0 0 0,-1 7 0 0 0,3 19 0 0 0,-4 10 0 0 0,7 3 0 0 0,2 5 0 0 0,4 12 0 0 0,8 11 0 0 0,10 3 0 0 0,8 7 0 0 0,6 5 0 0 0,5 2 0 0 0,2 0 0 0 0,2 0 0 0 0,0 3 0 0 0,9 10 0 0 0,16 7 0 0 0,13 3 0 0 0,17 7 0 0 0,14 2 0 0 0,11 8 0 0 0,12 2 0 0 0,16-2 0 0 0,22-5 0 0 0,29-4 0 0 0,19-13 0 0 0,11 0 0 0 0,14-4 0 0 0,4-11 0 0 0,3-9 0 0 0,-12-10 0 0 0,-4-8 0 0 0,11 1 0 0 0,7 2 0 0 0,12-4 0 0 0,4-3 0 0 0,9-11 0 0 0,4-14 0 0 0,-7-7 0 0 0,3-8 0 0 0,-5-7 0 0 0,-8-4 0 0 0,-21-8 0 0 0,-13-9 0 0 0,-31-6 0 0 0,-28-4 0 0 0,-28-4 0 0 0,-22-2 0 0 0,-17-5 0 0 0,-15-6 0 0 0,-7-2 0 0 0,-1 3 0 0 0,4 2 0 0 0,10 4 0 0 0,16-3 0 0 0,1 0 0 0 0,2 2 0 0 0,-8-3 0 0 0,-11-5 0 0 0,-10 1 0 0 0,-5-2 0 0 0,-4 0 0 0 0,0-5 0 0 0,-1 1 0 0 0,-3 3 0 0 0,-3 4 0 0 0,-2 5 0 0 0,-1 3 0 0 0,4 2 0 0 0,0 2 0 0 0,5 1 0 0 0,0 0 0 0 0,-1-1 0 0 0,-8-3 0 0 0,-12-8 0 0 0,-9 0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3T09:03:48.3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16933 16087 16383 0 0,'0'-5'0'0'0,"5"-1"0"0"0,10 10 0 0 0,12 12 0 0 0,15 9 0 0 0,5 9 0 0 0,3 3 0 0 0,3 0 0 0 0,-3-1 0 0 0,-6-8 0 0 0,-6-3 0 0 0,-4-2 0 0 0,-4-5 0 0 0,-2-5 0 0 0,-7 5 0 0 0,-6 2 0 0 0,-5 4 0 0 0,-5 2 0 0 0,-8 5 0 0 0,-13 7 0 0 0,-7 2 0 0 0,-5-2 0 0 0,-3-3 0 0 0,-4-2 0 0 0,3-3 0 0 0,3-6 0 0 0,6-7 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082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24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196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795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96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96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16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604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877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238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481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700" b="1" cap="none" spc="7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11/23/2022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700" b="1" cap="none" spc="7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4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977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55" r:id="rId6"/>
    <p:sldLayoutId id="2147483751" r:id="rId7"/>
    <p:sldLayoutId id="2147483752" r:id="rId8"/>
    <p:sldLayoutId id="2147483753" r:id="rId9"/>
    <p:sldLayoutId id="2147483754" r:id="rId10"/>
    <p:sldLayoutId id="2147483756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none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 spc="6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 spc="6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 spc="6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 spc="6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 spc="6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customXml" Target="../ink/ink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3" descr="그물망이 있는 추상적 배경">
            <a:extLst>
              <a:ext uri="{FF2B5EF4-FFF2-40B4-BE49-F238E27FC236}">
                <a16:creationId xmlns:a16="http://schemas.microsoft.com/office/drawing/2014/main" id="{F1D08891-511A-CE5F-3742-42572A07B8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38258" y="1424473"/>
            <a:ext cx="7714388" cy="2850146"/>
          </a:xfrm>
        </p:spPr>
        <p:txBody>
          <a:bodyPr>
            <a:normAutofit/>
          </a:bodyPr>
          <a:lstStyle/>
          <a:p>
            <a:pPr algn="ctr"/>
            <a:br>
              <a:rPr lang="ko-KR" altLang="en-US" dirty="0">
                <a:ea typeface="Microsoft GothicNeo"/>
                <a:cs typeface="Microsoft GothicNeo"/>
              </a:rPr>
            </a:br>
            <a:r>
              <a:rPr lang="ko-KR" altLang="en-US" dirty="0">
                <a:ea typeface="Microsoft GothicNeo"/>
                <a:cs typeface="Microsoft GothicNeo"/>
              </a:rPr>
              <a:t>빅데이터 분석 프로젝트</a:t>
            </a:r>
            <a:br>
              <a:rPr lang="ko-KR" altLang="en-US" dirty="0">
                <a:ea typeface="Microsoft GothicNeo"/>
                <a:cs typeface="Microsoft GothicNeo"/>
              </a:rPr>
            </a:br>
            <a:r>
              <a:rPr lang="ko-KR" altLang="en-US" dirty="0">
                <a:ea typeface="Microsoft GothicNeo"/>
                <a:cs typeface="Microsoft GothicNeo"/>
              </a:rPr>
              <a:t> 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238258" y="4848464"/>
            <a:ext cx="7714388" cy="1085849"/>
          </a:xfrm>
        </p:spPr>
        <p:txBody>
          <a:bodyPr lIns="109728" tIns="109728" rIns="109728" bIns="91440" anchor="t">
            <a:normAutofit/>
          </a:bodyPr>
          <a:lstStyle/>
          <a:p>
            <a:pPr algn="ctr"/>
            <a:r>
              <a:rPr lang="ko-KR" altLang="en-US" dirty="0">
                <a:ea typeface="Malgun Gothic Semilight"/>
                <a:cs typeface="Malgun Gothic Semilight"/>
              </a:rPr>
              <a:t>이름 : </a:t>
            </a:r>
            <a:r>
              <a:rPr lang="ko-KR" altLang="en-US" dirty="0" err="1">
                <a:ea typeface="Malgun Gothic Semilight"/>
                <a:cs typeface="Malgun Gothic Semilight"/>
              </a:rPr>
              <a:t>안용상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4EDB048-C82F-4E9B-BCE9-3D1DBE5D5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09875" y="4578595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1A5F12-E6A3-841D-45FB-9B9058CCC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499815"/>
            <a:ext cx="9238434" cy="857559"/>
          </a:xfrm>
        </p:spPr>
        <p:txBody>
          <a:bodyPr/>
          <a:lstStyle/>
          <a:p>
            <a:r>
              <a:rPr lang="ko-KR" altLang="en-US" dirty="0">
                <a:ea typeface="Malgun Gothic"/>
              </a:rPr>
              <a:t>4</a:t>
            </a:r>
            <a:r>
              <a:rPr lang="en-US" altLang="ko-KR" dirty="0">
                <a:ea typeface="Malgun Gothic"/>
              </a:rPr>
              <a:t>.</a:t>
            </a:r>
            <a:r>
              <a:rPr lang="ko-KR" altLang="en-US" dirty="0">
                <a:ea typeface="Malgun Gothic"/>
              </a:rPr>
              <a:t> </a:t>
            </a:r>
            <a:r>
              <a:rPr lang="ko-KR" dirty="0">
                <a:ea typeface="Malgun Gothic"/>
              </a:rPr>
              <a:t>추가 데이터 수집(1)</a:t>
            </a:r>
            <a:endParaRPr lang="ko-KR" b="0" dirty="0">
              <a:ea typeface="+mj-lt"/>
              <a:cs typeface="+mj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851090-B410-9D48-CED3-F9E704459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1466961"/>
            <a:ext cx="9884687" cy="4726328"/>
          </a:xfrm>
        </p:spPr>
        <p:txBody>
          <a:bodyPr lIns="109728" tIns="109728" rIns="109728" bIns="91440" anchor="t"/>
          <a:lstStyle/>
          <a:p>
            <a:pPr>
              <a:buNone/>
            </a:pPr>
            <a:r>
              <a:rPr lang="en-US" altLang="ko-KR" b="1" dirty="0">
                <a:latin typeface="Malgun Gothic"/>
                <a:ea typeface="Malgun Gothic"/>
                <a:cs typeface="Malgun Gothic Semilight"/>
              </a:rPr>
              <a:t>(1)</a:t>
            </a:r>
            <a:r>
              <a:rPr lang="ko-KR" b="1" dirty="0">
                <a:latin typeface="Malgun Gothic"/>
                <a:ea typeface="Malgun Gothic"/>
                <a:cs typeface="Malgun Gothic Semilight"/>
              </a:rPr>
              <a:t>대륙 내 나라 명 데이터 수집</a:t>
            </a:r>
            <a:endParaRPr lang="ko-KR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ko-KR" altLang="en-US" dirty="0">
                <a:ea typeface="Malgun Gothic Semilight"/>
                <a:cs typeface="Malgun Gothic Semilight"/>
              </a:rPr>
              <a:t>bs4를 이용한 </a:t>
            </a:r>
            <a:r>
              <a:rPr lang="ko-KR" altLang="en-US" dirty="0" err="1">
                <a:ea typeface="Malgun Gothic Semilight"/>
                <a:cs typeface="Malgun Gothic Semilight"/>
              </a:rPr>
              <a:t>크롤링</a:t>
            </a:r>
            <a:r>
              <a:rPr lang="ko-KR" altLang="en-US" dirty="0">
                <a:ea typeface="Malgun Gothic Semilight"/>
                <a:cs typeface="Malgun Gothic Semilight"/>
              </a:rPr>
              <a:t> 과정</a:t>
            </a:r>
            <a:endParaRPr lang="ko-KR"/>
          </a:p>
          <a:p>
            <a:pPr marL="0" indent="0">
              <a:buNone/>
            </a:pPr>
            <a:r>
              <a:rPr lang="ko-KR" altLang="en-US" sz="1200" dirty="0">
                <a:ea typeface="Malgun Gothic Semilight"/>
                <a:cs typeface="Malgun Gothic Semilight"/>
              </a:rPr>
              <a:t>데이터를 크롤링하고, 가공하여, 데이터프레임 내에</a:t>
            </a:r>
          </a:p>
          <a:p>
            <a:pPr marL="0" indent="0">
              <a:buNone/>
            </a:pPr>
            <a:r>
              <a:rPr lang="ko-KR" altLang="en-US" sz="1200" dirty="0">
                <a:ea typeface="Malgun Gothic Semilight"/>
                <a:cs typeface="Malgun Gothic Semilight"/>
              </a:rPr>
              <a:t>새로운 컬럼으로 국가와 매칭시켜주는 전체 코드는</a:t>
            </a:r>
          </a:p>
          <a:p>
            <a:pPr marL="0" indent="0">
              <a:buNone/>
            </a:pPr>
            <a:r>
              <a:rPr lang="ko-KR" altLang="en-US" sz="1200" dirty="0">
                <a:ea typeface="Malgun Gothic Semilight"/>
                <a:cs typeface="Malgun Gothic Semilight"/>
              </a:rPr>
              <a:t>다음과 같다.</a:t>
            </a:r>
          </a:p>
          <a:p>
            <a:pPr marL="0" indent="0">
              <a:buNone/>
            </a:pPr>
            <a:r>
              <a:rPr lang="ko-KR" altLang="en-US" sz="1200" dirty="0">
                <a:ea typeface="Malgun Gothic Semilight"/>
                <a:cs typeface="Malgun Gothic Semilight"/>
              </a:rPr>
              <a:t>(1) </a:t>
            </a:r>
            <a:r>
              <a:rPr lang="ko-KR" altLang="en-US" sz="1200" dirty="0" err="1">
                <a:ea typeface="Malgun Gothic Semilight"/>
                <a:cs typeface="Malgun Gothic Semilight"/>
              </a:rPr>
              <a:t>Requests를</a:t>
            </a:r>
            <a:r>
              <a:rPr lang="ko-KR" altLang="en-US" sz="1200" dirty="0">
                <a:ea typeface="Malgun Gothic Semilight"/>
                <a:cs typeface="Malgun Gothic Semilight"/>
              </a:rPr>
              <a:t> 사용하여 </a:t>
            </a:r>
            <a:r>
              <a:rPr lang="ko-KR" altLang="en-US" sz="1200" dirty="0" err="1">
                <a:ea typeface="Malgun Gothic Semilight"/>
                <a:cs typeface="Malgun Gothic Semilight"/>
              </a:rPr>
              <a:t>for문을</a:t>
            </a:r>
            <a:r>
              <a:rPr lang="ko-KR" altLang="en-US" sz="1200" dirty="0">
                <a:ea typeface="Malgun Gothic Semilight"/>
                <a:cs typeface="Malgun Gothic Semilight"/>
              </a:rPr>
              <a:t> 사용하는 구간은,</a:t>
            </a:r>
          </a:p>
          <a:p>
            <a:pPr marL="0" indent="0">
              <a:buNone/>
            </a:pPr>
            <a:r>
              <a:rPr lang="ko-KR" altLang="en-US" sz="1200" dirty="0">
                <a:ea typeface="Malgun Gothic Semilight"/>
                <a:cs typeface="Malgun Gothic Semilight"/>
              </a:rPr>
              <a:t>(키 == </a:t>
            </a:r>
            <a:r>
              <a:rPr lang="ko-KR" altLang="en-US" sz="1200" dirty="0" err="1">
                <a:ea typeface="Malgun Gothic Semilight"/>
                <a:cs typeface="Malgun Gothic Semilight"/>
              </a:rPr>
              <a:t>대륙명</a:t>
            </a:r>
            <a:r>
              <a:rPr lang="ko-KR" altLang="en-US" sz="1200" dirty="0">
                <a:ea typeface="Malgun Gothic Semilight"/>
                <a:cs typeface="Malgun Gothic Semilight"/>
              </a:rPr>
              <a:t> , 값 == 국가코드)인 대륙정보 </a:t>
            </a:r>
            <a:r>
              <a:rPr lang="ko-KR" altLang="en-US" sz="1200" dirty="0" err="1">
                <a:ea typeface="Malgun Gothic Semilight"/>
                <a:cs typeface="Malgun Gothic Semilight"/>
              </a:rPr>
              <a:t>딕셔너리를</a:t>
            </a:r>
            <a:r>
              <a:rPr lang="ko-KR" altLang="en-US" sz="1200" dirty="0">
                <a:ea typeface="Malgun Gothic Semilight"/>
                <a:cs typeface="Malgun Gothic Semilight"/>
              </a:rPr>
              <a:t> </a:t>
            </a:r>
          </a:p>
          <a:p>
            <a:pPr marL="0" indent="0">
              <a:buNone/>
            </a:pPr>
            <a:r>
              <a:rPr lang="ko-KR" altLang="en-US" sz="1200" dirty="0">
                <a:ea typeface="Malgun Gothic Semilight"/>
                <a:cs typeface="Malgun Gothic Semilight"/>
              </a:rPr>
              <a:t>만들어 주는 구간이다.</a:t>
            </a:r>
          </a:p>
          <a:p>
            <a:pPr marL="0" indent="0">
              <a:buNone/>
            </a:pPr>
            <a:r>
              <a:rPr lang="ko-KR" altLang="en-US" sz="1200" dirty="0">
                <a:ea typeface="Malgun Gothic Semilight"/>
                <a:cs typeface="Malgun Gothic Semilight"/>
              </a:rPr>
              <a:t>(2) </a:t>
            </a:r>
            <a:r>
              <a:rPr lang="ko-KR" altLang="en-US" sz="1200" dirty="0" err="1">
                <a:ea typeface="Malgun Gothic Semilight"/>
                <a:cs typeface="Malgun Gothic Semilight"/>
              </a:rPr>
              <a:t>continent</a:t>
            </a:r>
            <a:r>
              <a:rPr lang="ko-KR" altLang="en-US" sz="1200" dirty="0">
                <a:ea typeface="Malgun Gothic Semilight"/>
                <a:cs typeface="Malgun Gothic Semilight"/>
              </a:rPr>
              <a:t>()라는 함수는 이 </a:t>
            </a:r>
            <a:r>
              <a:rPr lang="ko-KR" altLang="en-US" sz="1200" dirty="0" err="1">
                <a:ea typeface="Malgun Gothic Semilight"/>
                <a:cs typeface="Malgun Gothic Semilight"/>
              </a:rPr>
              <a:t>딕셔너리의</a:t>
            </a:r>
            <a:r>
              <a:rPr lang="ko-KR" altLang="en-US" sz="1200" dirty="0">
                <a:ea typeface="Malgun Gothic Semilight"/>
                <a:cs typeface="Malgun Gothic Semilight"/>
              </a:rPr>
              <a:t> 정보를,</a:t>
            </a:r>
          </a:p>
          <a:p>
            <a:pPr marL="0" indent="0">
              <a:buNone/>
            </a:pPr>
            <a:r>
              <a:rPr lang="ko-KR" altLang="en-US" sz="1200" dirty="0">
                <a:ea typeface="Malgun Gothic Semilight"/>
                <a:cs typeface="Malgun Gothic Semilight"/>
              </a:rPr>
              <a:t>아까 만들어준 원본데이터프레임에, 알맞게 매칭시켜주어</a:t>
            </a:r>
          </a:p>
          <a:p>
            <a:pPr marL="0" indent="0">
              <a:buNone/>
            </a:pPr>
            <a:r>
              <a:rPr lang="ko-KR" altLang="en-US" sz="1200" dirty="0">
                <a:ea typeface="Malgun Gothic Semilight"/>
                <a:cs typeface="Malgun Gothic Semilight"/>
              </a:rPr>
              <a:t>새로운 </a:t>
            </a:r>
            <a:r>
              <a:rPr lang="ko-KR" altLang="en-US" sz="1200" dirty="0" err="1">
                <a:ea typeface="Malgun Gothic Semilight"/>
                <a:cs typeface="Malgun Gothic Semilight"/>
              </a:rPr>
              <a:t>continent</a:t>
            </a:r>
            <a:r>
              <a:rPr lang="ko-KR" altLang="en-US" sz="1200" dirty="0">
                <a:ea typeface="Malgun Gothic Semilight"/>
                <a:cs typeface="Malgun Gothic Semilight"/>
              </a:rPr>
              <a:t> 컬럼을 만들어주는 함수이다.</a:t>
            </a:r>
          </a:p>
          <a:p>
            <a:pPr marL="0" indent="0">
              <a:buNone/>
            </a:pPr>
            <a:r>
              <a:rPr lang="ko-KR" altLang="en-US" sz="1200" dirty="0">
                <a:ea typeface="Malgun Gothic Semilight"/>
                <a:cs typeface="Malgun Gothic Semilight"/>
              </a:rPr>
              <a:t>(3) 마지막 두줄의 코드를 통해, 위에서 만든 </a:t>
            </a:r>
            <a:r>
              <a:rPr lang="ko-KR" altLang="en-US" sz="1200" dirty="0" err="1">
                <a:ea typeface="Malgun Gothic Semilight"/>
                <a:cs typeface="Malgun Gothic Semilight"/>
              </a:rPr>
              <a:t>dic과</a:t>
            </a:r>
            <a:r>
              <a:rPr lang="ko-KR" altLang="en-US" sz="1200" dirty="0">
                <a:ea typeface="Malgun Gothic Semilight"/>
                <a:cs typeface="Malgun Gothic Semilight"/>
              </a:rPr>
              <a:t>, 정의한 </a:t>
            </a:r>
          </a:p>
          <a:p>
            <a:pPr marL="0" indent="0">
              <a:buNone/>
            </a:pPr>
            <a:r>
              <a:rPr lang="ko-KR" altLang="en-US" sz="1200" dirty="0" err="1">
                <a:ea typeface="Malgun Gothic Semilight"/>
                <a:cs typeface="Malgun Gothic Semilight"/>
              </a:rPr>
              <a:t>continent</a:t>
            </a:r>
            <a:r>
              <a:rPr lang="ko-KR" altLang="en-US" sz="1200" dirty="0">
                <a:ea typeface="Malgun Gothic Semilight"/>
                <a:cs typeface="Malgun Gothic Semilight"/>
              </a:rPr>
              <a:t>()함수를 데이터프레임에 적용하였다.</a:t>
            </a:r>
          </a:p>
          <a:p>
            <a:pPr marL="0" indent="0">
              <a:buNone/>
            </a:pPr>
            <a:endParaRPr lang="ko-KR" altLang="en-US" dirty="0">
              <a:ea typeface="Malgun Gothic Semilight"/>
              <a:cs typeface="Malgun Gothic Semilight"/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0FE846B3-F43A-C1F7-97BD-4921C3C525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098" t="29502" r="22163" b="25287"/>
          <a:stretch/>
        </p:blipFill>
        <p:spPr>
          <a:xfrm>
            <a:off x="6528121" y="1528883"/>
            <a:ext cx="5255929" cy="421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072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1A5F12-E6A3-841D-45FB-9B9058CCC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499815"/>
            <a:ext cx="9238434" cy="857559"/>
          </a:xfrm>
        </p:spPr>
        <p:txBody>
          <a:bodyPr/>
          <a:lstStyle/>
          <a:p>
            <a:br>
              <a:rPr lang="ko-KR" altLang="en-US" dirty="0">
                <a:ea typeface="Malgun Gothic"/>
              </a:rPr>
            </a:br>
            <a:r>
              <a:rPr lang="ko-KR" altLang="en-US" dirty="0">
                <a:ea typeface="Malgun Gothic"/>
              </a:rPr>
              <a:t>4. </a:t>
            </a:r>
            <a:r>
              <a:rPr lang="ko-KR" dirty="0">
                <a:ea typeface="Malgun Gothic"/>
              </a:rPr>
              <a:t>추가 데이터 수집(1)</a:t>
            </a:r>
            <a:endParaRPr lang="ko-KR" b="0" dirty="0">
              <a:ea typeface="+mj-lt"/>
              <a:cs typeface="+mj-lt"/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FBDC0195-9416-A389-BCD4-A93A9FAD83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2305" t="28028" r="24316" b="8304"/>
          <a:stretch/>
        </p:blipFill>
        <p:spPr>
          <a:xfrm>
            <a:off x="6397034" y="501332"/>
            <a:ext cx="3859258" cy="5155608"/>
          </a:xfr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2FE8573D-272A-80D9-441E-741ADF04EC2B}"/>
              </a:ext>
            </a:extLst>
          </p:cNvPr>
          <p:cNvSpPr/>
          <p:nvPr/>
        </p:nvSpPr>
        <p:spPr>
          <a:xfrm>
            <a:off x="6472177" y="5198961"/>
            <a:ext cx="887392" cy="15432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994790-2810-4910-3F8B-E4519E8834AF}"/>
              </a:ext>
            </a:extLst>
          </p:cNvPr>
          <p:cNvSpPr txBox="1"/>
          <p:nvPr/>
        </p:nvSpPr>
        <p:spPr>
          <a:xfrm>
            <a:off x="1533645" y="1514353"/>
            <a:ext cx="392574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latin typeface="Malgun Gothic"/>
                <a:ea typeface="Malgun Gothic"/>
                <a:cs typeface="Malgun Gothic Semilight"/>
              </a:rPr>
              <a:t>(1)</a:t>
            </a:r>
            <a:r>
              <a:rPr lang="ko-KR" b="1" dirty="0">
                <a:latin typeface="Malgun Gothic"/>
                <a:ea typeface="Malgun Gothic"/>
                <a:cs typeface="Malgun Gothic Semilight"/>
              </a:rPr>
              <a:t>대륙 내 나라 명 데이터 수집</a:t>
            </a:r>
            <a:endParaRPr lang="ko-KR" dirty="0">
              <a:ea typeface="+mn-lt"/>
              <a:cs typeface="+mn-lt"/>
            </a:endParaRPr>
          </a:p>
          <a:p>
            <a:endParaRPr lang="ko-KR" altLang="en-US" dirty="0">
              <a:ea typeface="Malgun Gothic Semilight"/>
              <a:cs typeface="Malgun Gothic Semilight"/>
            </a:endParaRPr>
          </a:p>
          <a:p>
            <a:r>
              <a:rPr lang="ko-KR" altLang="en-US" dirty="0">
                <a:ea typeface="Malgun Gothic Semilight"/>
                <a:cs typeface="Malgun Gothic Semilight"/>
              </a:rPr>
              <a:t>다음과 같이 </a:t>
            </a:r>
            <a:r>
              <a:rPr lang="ko-KR" altLang="en-US" dirty="0" err="1">
                <a:ea typeface="Malgun Gothic Semilight"/>
                <a:cs typeface="Malgun Gothic Semilight"/>
              </a:rPr>
              <a:t>continent</a:t>
            </a:r>
            <a:r>
              <a:rPr lang="ko-KR" altLang="en-US" dirty="0">
                <a:ea typeface="Malgun Gothic Semilight"/>
                <a:cs typeface="Malgun Gothic Semilight"/>
              </a:rPr>
              <a:t> 컬럼이 </a:t>
            </a:r>
            <a:r>
              <a:rPr lang="ko-KR" altLang="en-US" dirty="0" err="1">
                <a:ea typeface="Malgun Gothic Semilight"/>
                <a:cs typeface="Malgun Gothic Semilight"/>
              </a:rPr>
              <a:t>추가된것을</a:t>
            </a:r>
            <a:r>
              <a:rPr lang="ko-KR" altLang="en-US" dirty="0">
                <a:ea typeface="Malgun Gothic Semilight"/>
                <a:cs typeface="Malgun Gothic Semilight"/>
              </a:rPr>
              <a:t> 확인할 수 있다.</a:t>
            </a:r>
            <a:endParaRPr lang="ko-KR" altLang="en-US">
              <a:ea typeface="Malgun Gothic Semilight"/>
              <a:cs typeface="Malgun Gothic Semiligh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E38A5E6A-382D-FC63-7F49-8EE055C47583}"/>
                  </a:ext>
                </a:extLst>
              </p14:cNvPr>
              <p14:cNvContentPartPr/>
              <p14:nvPr/>
            </p14:nvContentPartPr>
            <p14:xfrm>
              <a:off x="2998548" y="2864734"/>
              <a:ext cx="3102396" cy="2597248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E38A5E6A-382D-FC63-7F49-8EE055C4758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0551" y="2846738"/>
                <a:ext cx="3138031" cy="26328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C2EA3566-4105-8B39-CDAB-5C08F0D7BD3C}"/>
                  </a:ext>
                </a:extLst>
              </p14:cNvPr>
              <p14:cNvContentPartPr/>
              <p14:nvPr/>
            </p14:nvContentPartPr>
            <p14:xfrm>
              <a:off x="5903088" y="5253014"/>
              <a:ext cx="184742" cy="240957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C2EA3566-4105-8B39-CDAB-5C08F0D7BD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85117" y="5235032"/>
                <a:ext cx="220325" cy="27656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8223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1A5F12-E6A3-841D-45FB-9B9058CCC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509461"/>
            <a:ext cx="9238434" cy="857559"/>
          </a:xfrm>
        </p:spPr>
        <p:txBody>
          <a:bodyPr/>
          <a:lstStyle/>
          <a:p>
            <a:r>
              <a:rPr lang="ko-KR" altLang="en-US" dirty="0">
                <a:ea typeface="Malgun Gothic"/>
              </a:rPr>
              <a:t>4. </a:t>
            </a:r>
            <a:r>
              <a:rPr lang="ko-KR" dirty="0">
                <a:ea typeface="Malgun Gothic"/>
              </a:rPr>
              <a:t>추가 데이터 수집</a:t>
            </a:r>
            <a:r>
              <a:rPr lang="en-US" altLang="ko-KR" dirty="0">
                <a:ea typeface="Malgun Gothic"/>
              </a:rPr>
              <a:t>(3)</a:t>
            </a:r>
            <a:endParaRPr lang="ko-KR" b="0" dirty="0">
              <a:ea typeface="+mj-lt"/>
              <a:cs typeface="+mj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851090-B410-9D48-CED3-F9E704459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1466961"/>
            <a:ext cx="9884687" cy="4726328"/>
          </a:xfrm>
        </p:spPr>
        <p:txBody>
          <a:bodyPr lIns="109728" tIns="109728" rIns="109728" bIns="91440" anchor="t"/>
          <a:lstStyle/>
          <a:p>
            <a:pPr marL="0" indent="0">
              <a:buNone/>
            </a:pPr>
            <a:r>
              <a:rPr lang="en-US" altLang="ko-KR" sz="2000" b="1" dirty="0">
                <a:ea typeface="+mn-lt"/>
                <a:cs typeface="+mn-lt"/>
              </a:rPr>
              <a:t>(2)</a:t>
            </a:r>
            <a:r>
              <a:rPr lang="ko-KR" sz="2000" b="1" dirty="0">
                <a:ea typeface="+mn-lt"/>
                <a:cs typeface="+mn-lt"/>
              </a:rPr>
              <a:t>사망요인 </a:t>
            </a:r>
            <a:r>
              <a:rPr lang="ko-KR" altLang="en-US" sz="2000" b="1" dirty="0">
                <a:ea typeface="+mn-lt"/>
                <a:cs typeface="+mn-lt"/>
              </a:rPr>
              <a:t>번역</a:t>
            </a:r>
            <a:endParaRPr lang="en-US" sz="2000" b="1">
              <a:ea typeface="+mn-lt"/>
              <a:cs typeface="+mn-lt"/>
            </a:endParaRPr>
          </a:p>
          <a:p>
            <a:pPr marL="0" indent="0">
              <a:buNone/>
            </a:pPr>
            <a:r>
              <a:rPr lang="ko-KR" altLang="en-US" sz="1600" b="1" dirty="0">
                <a:ea typeface="Malgun Gothic Semilight"/>
                <a:cs typeface="Malgun Gothic Semilight"/>
              </a:rPr>
              <a:t>계획</a:t>
            </a:r>
          </a:p>
          <a:p>
            <a:pPr marL="0" indent="0">
              <a:buNone/>
            </a:pPr>
            <a:r>
              <a:rPr lang="ko-KR" altLang="en-US" sz="1400" b="1" dirty="0">
                <a:ea typeface="Malgun Gothic Semilight"/>
                <a:cs typeface="Malgun Gothic Semilight"/>
              </a:rPr>
              <a:t>1. 사망데이터를 구했던 </a:t>
            </a:r>
            <a:r>
              <a:rPr lang="ko-KR" altLang="en-US" sz="1400" b="1" dirty="0" err="1">
                <a:ea typeface="Malgun Gothic Semilight"/>
                <a:cs typeface="Malgun Gothic Semilight"/>
              </a:rPr>
              <a:t>캐글의</a:t>
            </a:r>
            <a:r>
              <a:rPr lang="ko-KR" altLang="en-US" sz="1400" b="1" dirty="0">
                <a:ea typeface="Malgun Gothic Semilight"/>
                <a:cs typeface="Malgun Gothic Semilight"/>
              </a:rPr>
              <a:t> 웹페이지 접속 </a:t>
            </a:r>
          </a:p>
          <a:p>
            <a:pPr marL="0" indent="0">
              <a:buNone/>
            </a:pPr>
            <a:r>
              <a:rPr lang="ko-KR" altLang="en-US" sz="1400" b="1" dirty="0">
                <a:ea typeface="Malgun Gothic Semilight"/>
                <a:cs typeface="Malgun Gothic Semilight"/>
              </a:rPr>
              <a:t>2. 크롬으로 번역을 시행</a:t>
            </a:r>
            <a:endParaRPr lang="ko-KR" sz="1400">
              <a:ea typeface="Malgun Gothic Semilight"/>
              <a:cs typeface="Malgun Gothic Semilight"/>
            </a:endParaRPr>
          </a:p>
          <a:p>
            <a:pPr marL="0" indent="0">
              <a:buNone/>
            </a:pPr>
            <a:r>
              <a:rPr lang="ko-KR" altLang="en-US" sz="1400" b="1" dirty="0">
                <a:ea typeface="Malgun Gothic Semilight"/>
                <a:cs typeface="Malgun Gothic Semilight"/>
              </a:rPr>
              <a:t>3. 번역된 웹페이지를 </a:t>
            </a:r>
            <a:r>
              <a:rPr lang="ko-KR" altLang="en-US" sz="1400" b="1" dirty="0" err="1">
                <a:ea typeface="Malgun Gothic Semilight"/>
                <a:cs typeface="Malgun Gothic Semilight"/>
              </a:rPr>
              <a:t>html크롤링</a:t>
            </a:r>
            <a:endParaRPr lang="ko-KR" sz="1400" dirty="0">
              <a:ea typeface="Malgun Gothic Semilight"/>
              <a:cs typeface="Malgun Gothic Semilight"/>
            </a:endParaRPr>
          </a:p>
          <a:p>
            <a:pPr marL="0" indent="0">
              <a:buNone/>
            </a:pPr>
            <a:r>
              <a:rPr lang="ko-KR" altLang="en-US" sz="1400" b="1" dirty="0">
                <a:ea typeface="Malgun Gothic Semilight"/>
                <a:cs typeface="Malgun Gothic Semilight"/>
              </a:rPr>
              <a:t>4. 번역이 된 버전의 사망요인을 데이터화</a:t>
            </a:r>
            <a:endParaRPr lang="ko-KR" sz="1400" dirty="0">
              <a:ea typeface="Malgun Gothic Semilight"/>
              <a:cs typeface="Malgun Gothic Semilight"/>
            </a:endParaRPr>
          </a:p>
          <a:p>
            <a:pPr marL="0" indent="0">
              <a:buNone/>
            </a:pPr>
            <a:r>
              <a:rPr lang="ko-KR" altLang="en-US" sz="1400" b="1" dirty="0">
                <a:ea typeface="Malgun Gothic Semilight"/>
                <a:cs typeface="Malgun Gothic Semilight"/>
              </a:rPr>
              <a:t>5. </a:t>
            </a:r>
            <a:r>
              <a:rPr lang="ko-KR" altLang="en-US" sz="1400" b="1" dirty="0" err="1">
                <a:ea typeface="Malgun Gothic Semilight"/>
                <a:cs typeface="Malgun Gothic Semilight"/>
              </a:rPr>
              <a:t>갖고있는</a:t>
            </a:r>
            <a:r>
              <a:rPr lang="ko-KR" altLang="en-US" sz="1400" b="1" dirty="0">
                <a:ea typeface="Malgun Gothic Semilight"/>
                <a:cs typeface="Malgun Gothic Semilight"/>
              </a:rPr>
              <a:t> 데이터프레임의 컬럼명을 한국어버전의 크롤링한 데이터로 매칭 후 변경</a:t>
            </a:r>
            <a:endParaRPr lang="ko-KR" sz="1400">
              <a:ea typeface="Malgun Gothic Semilight"/>
              <a:cs typeface="Malgun Gothic Semilight"/>
            </a:endParaRPr>
          </a:p>
          <a:p>
            <a:pPr marL="0" indent="0">
              <a:buNone/>
            </a:pPr>
            <a:endParaRPr lang="ko-KR" altLang="en-US" sz="2000" b="1" dirty="0">
              <a:ea typeface="Malgun Gothic Semilight"/>
              <a:cs typeface="Malgun Gothic Semilight"/>
            </a:endParaRPr>
          </a:p>
          <a:p>
            <a:pPr marL="0" indent="0">
              <a:buNone/>
            </a:pPr>
            <a:endParaRPr lang="ko-KR" sz="2000" b="1" dirty="0">
              <a:ea typeface="Malgun Gothic Semilight"/>
              <a:cs typeface="Malgun Gothic Semilight"/>
            </a:endParaRPr>
          </a:p>
          <a:p>
            <a:pPr marL="0" indent="0">
              <a:buNone/>
            </a:pPr>
            <a:endParaRPr lang="ko-KR" altLang="en-US" sz="1200" dirty="0">
              <a:ea typeface="Malgun Gothic Semilight"/>
              <a:cs typeface="Malgun Gothic Semilight"/>
            </a:endParaRPr>
          </a:p>
          <a:p>
            <a:pPr marL="0" indent="0">
              <a:buNone/>
            </a:pPr>
            <a:endParaRPr lang="ko-KR" altLang="en-US" dirty="0">
              <a:ea typeface="Malgun Gothic Semilight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468975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1A5F12-E6A3-841D-45FB-9B9058CCC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499815"/>
            <a:ext cx="9238434" cy="857559"/>
          </a:xfrm>
        </p:spPr>
        <p:txBody>
          <a:bodyPr/>
          <a:lstStyle/>
          <a:p>
            <a:r>
              <a:rPr lang="ko-KR" altLang="en-US" dirty="0">
                <a:ea typeface="Malgun Gothic"/>
              </a:rPr>
              <a:t>4. </a:t>
            </a:r>
            <a:r>
              <a:rPr lang="ko-KR" dirty="0">
                <a:ea typeface="Malgun Gothic"/>
              </a:rPr>
              <a:t>추가 데이터 수집</a:t>
            </a:r>
            <a:r>
              <a:rPr lang="en-US" altLang="ko-KR" dirty="0">
                <a:ea typeface="Malgun Gothic"/>
              </a:rPr>
              <a:t>(2)</a:t>
            </a:r>
            <a:endParaRPr lang="ko-KR" b="0" dirty="0">
              <a:ea typeface="+mj-lt"/>
              <a:cs typeface="+mj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851090-B410-9D48-CED3-F9E704459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1466961"/>
            <a:ext cx="9884687" cy="4726328"/>
          </a:xfrm>
        </p:spPr>
        <p:txBody>
          <a:bodyPr lIns="109728" tIns="109728" rIns="109728" bIns="91440" anchor="t"/>
          <a:lstStyle/>
          <a:p>
            <a:pPr>
              <a:buNone/>
            </a:pPr>
            <a:r>
              <a:rPr lang="en-US" altLang="ko-KR" sz="2000" b="1" dirty="0">
                <a:ea typeface="+mn-lt"/>
                <a:cs typeface="+mn-lt"/>
              </a:rPr>
              <a:t>(2)</a:t>
            </a:r>
            <a:r>
              <a:rPr lang="ko-KR" altLang="en-US" sz="2000" b="1" dirty="0">
                <a:ea typeface="+mn-lt"/>
                <a:cs typeface="+mn-lt"/>
              </a:rPr>
              <a:t>사망요인 번역</a:t>
            </a:r>
            <a:endParaRPr lang="ko-KR" altLang="en-US" sz="2000" dirty="0">
              <a:ea typeface="+mn-lt"/>
              <a:cs typeface="+mn-lt"/>
            </a:endParaRPr>
          </a:p>
          <a:p>
            <a:pPr>
              <a:buNone/>
            </a:pPr>
            <a:r>
              <a:rPr lang="ko-KR" altLang="en-US" sz="1200" b="1" dirty="0">
                <a:ea typeface="+mn-lt"/>
                <a:cs typeface="+mn-lt"/>
              </a:rPr>
              <a:t>좌측사진과 같이 코드를 입력하면,</a:t>
            </a:r>
          </a:p>
          <a:p>
            <a:pPr>
              <a:buNone/>
            </a:pPr>
            <a:r>
              <a:rPr lang="ko-KR" altLang="en-US" sz="1200" dirty="0">
                <a:ea typeface="Malgun Gothic Semilight"/>
                <a:cs typeface="Malgun Gothic Semilight"/>
              </a:rPr>
              <a:t>가운데 사진처럼 </a:t>
            </a:r>
          </a:p>
          <a:p>
            <a:pPr>
              <a:buNone/>
            </a:pPr>
            <a:r>
              <a:rPr lang="ko-KR" altLang="en-US" sz="1200" dirty="0">
                <a:ea typeface="Malgun Gothic Semilight"/>
                <a:cs typeface="Malgun Gothic Semilight"/>
              </a:rPr>
              <a:t>키==</a:t>
            </a:r>
            <a:r>
              <a:rPr lang="ko-KR" altLang="en-US" sz="1200" dirty="0" err="1">
                <a:ea typeface="Malgun Gothic Semilight"/>
                <a:cs typeface="Malgun Gothic Semilight"/>
              </a:rPr>
              <a:t>원본데이터컬럼</a:t>
            </a:r>
            <a:r>
              <a:rPr lang="ko-KR" altLang="en-US" sz="1200" dirty="0">
                <a:ea typeface="Malgun Gothic Semilight"/>
                <a:cs typeface="Malgun Gothic Semilight"/>
              </a:rPr>
              <a:t>(영어버전)</a:t>
            </a:r>
          </a:p>
          <a:p>
            <a:pPr>
              <a:buNone/>
            </a:pPr>
            <a:r>
              <a:rPr lang="ko-KR" altLang="en-US" sz="1200" dirty="0">
                <a:ea typeface="Malgun Gothic Semilight"/>
                <a:cs typeface="Malgun Gothic Semilight"/>
              </a:rPr>
              <a:t>VALUE == </a:t>
            </a:r>
            <a:r>
              <a:rPr lang="ko-KR" altLang="en-US" sz="1200" dirty="0" err="1">
                <a:ea typeface="Malgun Gothic Semilight"/>
                <a:cs typeface="Malgun Gothic Semilight"/>
              </a:rPr>
              <a:t>한국어버전컬럼</a:t>
            </a:r>
            <a:endParaRPr lang="ko-KR" altLang="en-US" sz="1200">
              <a:ea typeface="Malgun Gothic Semilight"/>
              <a:cs typeface="Malgun Gothic Semilight"/>
            </a:endParaRPr>
          </a:p>
          <a:p>
            <a:pPr>
              <a:buNone/>
            </a:pPr>
            <a:r>
              <a:rPr lang="ko-KR" altLang="en-US" sz="1200" dirty="0" err="1">
                <a:ea typeface="Malgun Gothic Semilight"/>
                <a:cs typeface="Malgun Gothic Semilight"/>
              </a:rPr>
              <a:t>으로</a:t>
            </a:r>
            <a:r>
              <a:rPr lang="ko-KR" altLang="en-US" sz="1200" dirty="0">
                <a:ea typeface="Malgun Gothic Semilight"/>
                <a:cs typeface="Malgun Gothic Semilight"/>
              </a:rPr>
              <a:t> 이루어진 </a:t>
            </a:r>
            <a:r>
              <a:rPr lang="ko-KR" altLang="en-US" sz="1200" dirty="0" err="1">
                <a:ea typeface="Malgun Gothic Semilight"/>
                <a:cs typeface="Malgun Gothic Semilight"/>
              </a:rPr>
              <a:t>딕셔너리가</a:t>
            </a:r>
            <a:r>
              <a:rPr lang="ko-KR" altLang="en-US" sz="1200" dirty="0">
                <a:ea typeface="Malgun Gothic Semilight"/>
                <a:cs typeface="Malgun Gothic Semilight"/>
              </a:rPr>
              <a:t> 반환된다</a:t>
            </a:r>
          </a:p>
          <a:p>
            <a:pPr>
              <a:buNone/>
            </a:pPr>
            <a:endParaRPr lang="ko-KR" altLang="en-US" sz="1200" dirty="0">
              <a:ea typeface="Malgun Gothic Semilight"/>
              <a:cs typeface="Malgun Gothic Semilight"/>
            </a:endParaRPr>
          </a:p>
          <a:p>
            <a:pPr>
              <a:buNone/>
            </a:pPr>
            <a:r>
              <a:rPr lang="ko-KR" altLang="en-US" sz="1200" dirty="0">
                <a:ea typeface="Malgun Gothic Semilight"/>
                <a:cs typeface="Malgun Gothic Semilight"/>
              </a:rPr>
              <a:t>그리고 그 </a:t>
            </a:r>
            <a:r>
              <a:rPr lang="ko-KR" altLang="en-US" sz="1200" dirty="0" err="1">
                <a:ea typeface="Malgun Gothic Semilight"/>
                <a:cs typeface="Malgun Gothic Semilight"/>
              </a:rPr>
              <a:t>딕셔너리를</a:t>
            </a:r>
            <a:r>
              <a:rPr lang="ko-KR" altLang="en-US" sz="1200" dirty="0">
                <a:ea typeface="Malgun Gothic Semilight"/>
                <a:cs typeface="Malgun Gothic Semilight"/>
              </a:rPr>
              <a:t> 새로운 컬럼명으로</a:t>
            </a:r>
          </a:p>
          <a:p>
            <a:pPr>
              <a:buNone/>
            </a:pPr>
            <a:r>
              <a:rPr lang="ko-KR" altLang="en-US" sz="1200" dirty="0">
                <a:ea typeface="Malgun Gothic Semilight"/>
                <a:cs typeface="Malgun Gothic Semilight"/>
              </a:rPr>
              <a:t>대체하는 과정이 마지막 사진이다.</a:t>
            </a:r>
          </a:p>
          <a:p>
            <a:pPr>
              <a:buNone/>
            </a:pPr>
            <a:endParaRPr lang="ko-KR" altLang="en-US" sz="1200" dirty="0">
              <a:ea typeface="Malgun Gothic Semilight"/>
              <a:cs typeface="Malgun Gothic Semilight"/>
            </a:endParaRPr>
          </a:p>
          <a:p>
            <a:pPr>
              <a:buNone/>
            </a:pPr>
            <a:r>
              <a:rPr lang="ko-KR" altLang="en-US" sz="1200" dirty="0">
                <a:ea typeface="Malgun Gothic Semilight"/>
                <a:cs typeface="Malgun Gothic Semilight"/>
              </a:rPr>
              <a:t>어려운 영어대신 쉬운 한국어로 번역까지</a:t>
            </a:r>
          </a:p>
          <a:p>
            <a:pPr>
              <a:buNone/>
            </a:pPr>
            <a:r>
              <a:rPr lang="ko-KR" altLang="en-US" sz="1200" dirty="0">
                <a:ea typeface="Malgun Gothic Semilight"/>
                <a:cs typeface="Malgun Gothic Semilight"/>
              </a:rPr>
              <a:t>완료되었다.</a:t>
            </a:r>
          </a:p>
          <a:p>
            <a:pPr marL="0" indent="0">
              <a:buNone/>
            </a:pPr>
            <a:endParaRPr lang="ko-KR" altLang="en-US" sz="2000" b="1" dirty="0">
              <a:ea typeface="Malgun Gothic Semilight"/>
              <a:cs typeface="Malgun Gothic Semilight"/>
            </a:endParaRPr>
          </a:p>
          <a:p>
            <a:pPr marL="0" indent="0">
              <a:buNone/>
            </a:pPr>
            <a:endParaRPr lang="ko-KR" sz="2000" b="1" dirty="0">
              <a:ea typeface="Malgun Gothic Semilight"/>
              <a:cs typeface="Malgun Gothic Semilight"/>
            </a:endParaRPr>
          </a:p>
          <a:p>
            <a:pPr marL="0" indent="0">
              <a:buNone/>
            </a:pPr>
            <a:endParaRPr lang="ko-KR" altLang="en-US" sz="1200" dirty="0">
              <a:ea typeface="Malgun Gothic Semilight"/>
              <a:cs typeface="Malgun Gothic Semilight"/>
            </a:endParaRPr>
          </a:p>
          <a:p>
            <a:pPr marL="0" indent="0">
              <a:buNone/>
            </a:pPr>
            <a:endParaRPr lang="ko-KR" altLang="en-US" dirty="0">
              <a:ea typeface="Malgun Gothic Semilight"/>
              <a:cs typeface="Malgun Gothic Semilight"/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9900C56D-9BAD-02A0-154E-BCB895ABC3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314" t="29836" r="14444" b="55791"/>
          <a:stretch/>
        </p:blipFill>
        <p:spPr>
          <a:xfrm>
            <a:off x="5023414" y="1544126"/>
            <a:ext cx="6474338" cy="1114649"/>
          </a:xfrm>
          <a:prstGeom prst="rect">
            <a:avLst/>
          </a:prstGeom>
        </p:spPr>
      </p:pic>
      <p:pic>
        <p:nvPicPr>
          <p:cNvPr id="5" name="그림 5">
            <a:extLst>
              <a:ext uri="{FF2B5EF4-FFF2-40B4-BE49-F238E27FC236}">
                <a16:creationId xmlns:a16="http://schemas.microsoft.com/office/drawing/2014/main" id="{7380B5AD-680F-F6F1-D72B-DDCB805A78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299" t="73504" r="30435" b="18803"/>
          <a:stretch/>
        </p:blipFill>
        <p:spPr>
          <a:xfrm>
            <a:off x="5023413" y="4962706"/>
            <a:ext cx="3915516" cy="829513"/>
          </a:xfrm>
          <a:prstGeom prst="rect">
            <a:avLst/>
          </a:prstGeom>
        </p:spPr>
      </p:pic>
      <p:pic>
        <p:nvPicPr>
          <p:cNvPr id="6" name="그림 6">
            <a:extLst>
              <a:ext uri="{FF2B5EF4-FFF2-40B4-BE49-F238E27FC236}">
                <a16:creationId xmlns:a16="http://schemas.microsoft.com/office/drawing/2014/main" id="{2C9BCA33-06F8-01D7-6E36-4FE4A3B18B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77" t="45771" r="22426" b="26866"/>
          <a:stretch/>
        </p:blipFill>
        <p:spPr>
          <a:xfrm>
            <a:off x="5023413" y="2724932"/>
            <a:ext cx="4204562" cy="206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005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1A5F12-E6A3-841D-45FB-9B9058CCC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499815"/>
            <a:ext cx="9238434" cy="857559"/>
          </a:xfrm>
        </p:spPr>
        <p:txBody>
          <a:bodyPr/>
          <a:lstStyle/>
          <a:p>
            <a:r>
              <a:rPr lang="ko-KR" altLang="en-US" dirty="0">
                <a:ea typeface="Malgun Gothic"/>
              </a:rPr>
              <a:t>4. </a:t>
            </a:r>
            <a:r>
              <a:rPr lang="ko-KR" dirty="0">
                <a:ea typeface="Malgun Gothic"/>
              </a:rPr>
              <a:t>추가 데이터 수집</a:t>
            </a:r>
            <a:r>
              <a:rPr lang="en-US" altLang="ko-KR" dirty="0">
                <a:ea typeface="Malgun Gothic"/>
              </a:rPr>
              <a:t>(3)</a:t>
            </a:r>
            <a:endParaRPr lang="ko-KR" b="0" dirty="0">
              <a:ea typeface="+mj-lt"/>
              <a:cs typeface="+mj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851090-B410-9D48-CED3-F9E704459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1466961"/>
            <a:ext cx="9884687" cy="4726328"/>
          </a:xfrm>
        </p:spPr>
        <p:txBody>
          <a:bodyPr lIns="109728" tIns="109728" rIns="109728" bIns="91440" anchor="t"/>
          <a:lstStyle/>
          <a:p>
            <a:pPr marL="0" indent="0">
              <a:buNone/>
            </a:pPr>
            <a:r>
              <a:rPr lang="en-US" altLang="ko-KR" sz="2000" b="1" dirty="0">
                <a:ea typeface="+mn-lt"/>
                <a:cs typeface="+mn-lt"/>
              </a:rPr>
              <a:t>(3)</a:t>
            </a:r>
            <a:r>
              <a:rPr lang="ko-KR" sz="2000" b="1" dirty="0">
                <a:ea typeface="+mn-lt"/>
                <a:cs typeface="+mn-lt"/>
              </a:rPr>
              <a:t>각 나라의 총 인구수 데이터 수집</a:t>
            </a:r>
            <a:endParaRPr lang="en-US" altLang="ko-KR" sz="2000" b="1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ko-KR" altLang="en-US" sz="1600" b="1" dirty="0">
                <a:ea typeface="+mn-lt"/>
                <a:cs typeface="+mn-lt"/>
              </a:rPr>
              <a:t>계획</a:t>
            </a:r>
            <a:endParaRPr lang="ko-KR" sz="1600" dirty="0"/>
          </a:p>
          <a:p>
            <a:pPr marL="0" indent="0">
              <a:buNone/>
            </a:pPr>
            <a:r>
              <a:rPr lang="ko-KR" altLang="en-US" sz="1600" b="1" dirty="0">
                <a:ea typeface="Malgun Gothic Semilight"/>
                <a:cs typeface="Malgun Gothic Semilight"/>
              </a:rPr>
              <a:t>1.</a:t>
            </a:r>
            <a:r>
              <a:rPr lang="ko-KR" altLang="en-US" sz="1600" b="1" dirty="0">
                <a:ea typeface="+mn-lt"/>
                <a:cs typeface="+mn-lt"/>
              </a:rPr>
              <a:t> 위키피디아 나라별 인구수 웹페이지 링크 복사</a:t>
            </a:r>
            <a:endParaRPr lang="ko-KR" sz="1600" dirty="0">
              <a:ea typeface="Malgun Gothic Semilight"/>
              <a:cs typeface="Malgun Gothic Semilight"/>
            </a:endParaRPr>
          </a:p>
          <a:p>
            <a:pPr marL="0" indent="0">
              <a:buNone/>
            </a:pPr>
            <a:r>
              <a:rPr lang="ko-KR" altLang="en-US" sz="1600" b="1" dirty="0">
                <a:ea typeface="Malgun Gothic Semilight"/>
                <a:cs typeface="Malgun Gothic Semilight"/>
              </a:rPr>
              <a:t>2. bs4로 나라와 인구수에 해당하는 텍스트 추출후에 </a:t>
            </a:r>
            <a:r>
              <a:rPr lang="ko-KR" altLang="en-US" sz="1600" b="1" dirty="0" err="1">
                <a:ea typeface="Malgun Gothic Semilight"/>
                <a:cs typeface="Malgun Gothic Semilight"/>
              </a:rPr>
              <a:t>딕셔너리로</a:t>
            </a:r>
            <a:r>
              <a:rPr lang="ko-KR" altLang="en-US" sz="1600" b="1" dirty="0">
                <a:ea typeface="Malgun Gothic Semilight"/>
                <a:cs typeface="Malgun Gothic Semilight"/>
              </a:rPr>
              <a:t> 저장</a:t>
            </a:r>
          </a:p>
          <a:p>
            <a:pPr marL="0" indent="0">
              <a:buNone/>
            </a:pPr>
            <a:r>
              <a:rPr lang="ko-KR" altLang="en-US" sz="1600" b="1" dirty="0">
                <a:ea typeface="Malgun Gothic Semilight"/>
                <a:cs typeface="Malgun Gothic Semilight"/>
              </a:rPr>
              <a:t>3. 총 인구수 컬럼을 추가 해줄 수 있게 </a:t>
            </a:r>
            <a:r>
              <a:rPr lang="ko-KR" altLang="en-US" sz="1600" b="1" dirty="0" err="1">
                <a:ea typeface="Malgun Gothic Semilight"/>
                <a:cs typeface="Malgun Gothic Semilight"/>
              </a:rPr>
              <a:t>apply에</a:t>
            </a:r>
            <a:r>
              <a:rPr lang="ko-KR" altLang="en-US" sz="1600" b="1" dirty="0">
                <a:ea typeface="Malgun Gothic Semilight"/>
                <a:cs typeface="Malgun Gothic Semilight"/>
              </a:rPr>
              <a:t> 들어갈 함수를 정의</a:t>
            </a:r>
          </a:p>
          <a:p>
            <a:pPr marL="0" indent="0">
              <a:buNone/>
            </a:pPr>
            <a:r>
              <a:rPr lang="ko-KR" altLang="en-US" sz="1600" b="1" dirty="0">
                <a:ea typeface="Malgun Gothic Semilight"/>
                <a:cs typeface="Malgun Gothic Semilight"/>
              </a:rPr>
              <a:t>4. 최종적으로 사망요인마다, 인구 10만명당 죽음 수를 도출해야 하므로 그것을 위한 계획수립</a:t>
            </a:r>
          </a:p>
          <a:p>
            <a:pPr marL="0" indent="0">
              <a:buNone/>
            </a:pPr>
            <a:r>
              <a:rPr lang="ko-KR" altLang="en-US" sz="1600" b="1" dirty="0">
                <a:ea typeface="Malgun Gothic Semilight"/>
                <a:cs typeface="Malgun Gothic Semilight"/>
              </a:rPr>
              <a:t>    -사망요인컬럼을 기준으로 데이터프레임 </a:t>
            </a:r>
            <a:r>
              <a:rPr lang="ko-KR" altLang="en-US" sz="1600" b="1" dirty="0" err="1">
                <a:ea typeface="Malgun Gothic Semilight"/>
                <a:cs typeface="Malgun Gothic Semilight"/>
              </a:rPr>
              <a:t>pd.melt</a:t>
            </a:r>
            <a:r>
              <a:rPr lang="ko-KR" altLang="en-US" sz="1600" b="1" dirty="0">
                <a:ea typeface="Malgun Gothic Semilight"/>
                <a:cs typeface="Malgun Gothic Semilight"/>
              </a:rPr>
              <a:t>()</a:t>
            </a:r>
          </a:p>
          <a:p>
            <a:pPr marL="0" indent="0">
              <a:buNone/>
            </a:pPr>
            <a:r>
              <a:rPr lang="ko-KR" altLang="en-US" sz="1600" b="1" dirty="0">
                <a:ea typeface="Malgun Gothic Semilight"/>
                <a:cs typeface="Malgun Gothic Semilight"/>
              </a:rPr>
              <a:t>    -</a:t>
            </a:r>
            <a:r>
              <a:rPr lang="ko-KR" altLang="en-US" sz="1600" b="1" dirty="0" err="1">
                <a:ea typeface="Malgun Gothic Semilight"/>
                <a:cs typeface="Malgun Gothic Semilight"/>
              </a:rPr>
              <a:t>melt</a:t>
            </a:r>
            <a:r>
              <a:rPr lang="ko-KR" altLang="en-US" sz="1600" b="1" dirty="0">
                <a:ea typeface="Malgun Gothic Semilight"/>
                <a:cs typeface="Malgun Gothic Semilight"/>
              </a:rPr>
              <a:t>()된 새로운 구조의 데이터프레임에 (사망자수 * 10^5/ 총인구)인 집계함수를 적용</a:t>
            </a:r>
          </a:p>
          <a:p>
            <a:pPr marL="0" indent="0">
              <a:buNone/>
            </a:pPr>
            <a:r>
              <a:rPr lang="ko-KR" altLang="en-US" sz="1600" b="1" dirty="0">
                <a:ea typeface="Malgun Gothic Semilight"/>
                <a:cs typeface="Malgun Gothic Semilight"/>
              </a:rPr>
              <a:t>    -적용하여 반환된 컬럼을, 데이터프레임에 추가.</a:t>
            </a:r>
          </a:p>
          <a:p>
            <a:pPr marL="0" indent="0">
              <a:buNone/>
            </a:pPr>
            <a:endParaRPr lang="ko-KR" altLang="en-US" dirty="0">
              <a:ea typeface="Malgun Gothic Semilight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890024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1A5F12-E6A3-841D-45FB-9B9058CCC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499815"/>
            <a:ext cx="9238434" cy="857559"/>
          </a:xfrm>
        </p:spPr>
        <p:txBody>
          <a:bodyPr/>
          <a:lstStyle/>
          <a:p>
            <a:r>
              <a:rPr lang="ko-KR" altLang="en-US" dirty="0">
                <a:ea typeface="Malgun Gothic"/>
              </a:rPr>
              <a:t>4. </a:t>
            </a:r>
            <a:r>
              <a:rPr lang="ko-KR" dirty="0">
                <a:ea typeface="Malgun Gothic"/>
              </a:rPr>
              <a:t>추가 데이터 수집</a:t>
            </a:r>
            <a:r>
              <a:rPr lang="en-US" altLang="ko-KR" dirty="0">
                <a:ea typeface="Malgun Gothic"/>
              </a:rPr>
              <a:t>(3)</a:t>
            </a:r>
            <a:endParaRPr lang="ko-KR" b="0" dirty="0">
              <a:ea typeface="+mj-lt"/>
              <a:cs typeface="+mj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851090-B410-9D48-CED3-F9E704459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1466961"/>
            <a:ext cx="9884687" cy="4726328"/>
          </a:xfrm>
        </p:spPr>
        <p:txBody>
          <a:bodyPr lIns="109728" tIns="109728" rIns="109728" bIns="91440" anchor="t"/>
          <a:lstStyle/>
          <a:p>
            <a:pPr marL="0" indent="0">
              <a:buNone/>
            </a:pPr>
            <a:r>
              <a:rPr lang="en-US" altLang="ko-KR" sz="2000" b="1" dirty="0">
                <a:ea typeface="+mn-lt"/>
                <a:cs typeface="+mn-lt"/>
              </a:rPr>
              <a:t>(3)</a:t>
            </a:r>
            <a:r>
              <a:rPr lang="ko-KR" sz="2000" b="1" dirty="0">
                <a:ea typeface="+mn-lt"/>
                <a:cs typeface="+mn-lt"/>
              </a:rPr>
              <a:t>각 나라의 총 인구수 데이터 수집</a:t>
            </a:r>
            <a:endParaRPr lang="en-US" altLang="ko-KR" sz="2000" b="1" dirty="0">
              <a:ea typeface="+mn-lt"/>
              <a:cs typeface="+mn-lt"/>
            </a:endParaRPr>
          </a:p>
          <a:p>
            <a:pPr marL="0" indent="0">
              <a:buNone/>
            </a:pPr>
            <a:endParaRPr lang="ko-KR" altLang="en-US" sz="1600" b="1" dirty="0">
              <a:ea typeface="Malgun Gothic Semilight"/>
              <a:cs typeface="Malgun Gothic Semilight"/>
            </a:endParaRPr>
          </a:p>
          <a:p>
            <a:pPr marL="0" indent="0">
              <a:buNone/>
            </a:pPr>
            <a:r>
              <a:rPr lang="ko-KR" altLang="en-US" sz="1600" b="1" dirty="0">
                <a:ea typeface="Malgun Gothic Semilight"/>
                <a:cs typeface="Malgun Gothic Semilight"/>
              </a:rPr>
              <a:t>다음 그림과 같이 코드를 작성하면</a:t>
            </a:r>
          </a:p>
          <a:p>
            <a:pPr marL="0" indent="0">
              <a:buNone/>
            </a:pPr>
            <a:r>
              <a:rPr lang="ko-KR" altLang="en-US" sz="1600" b="1" dirty="0">
                <a:ea typeface="Malgun Gothic Semilight"/>
                <a:cs typeface="Malgun Gothic Semilight"/>
              </a:rPr>
              <a:t>사망요인으로 </a:t>
            </a:r>
            <a:r>
              <a:rPr lang="ko-KR" altLang="en-US" sz="1600" b="1" dirty="0" err="1">
                <a:ea typeface="Malgun Gothic Semilight"/>
                <a:cs typeface="Malgun Gothic Semilight"/>
              </a:rPr>
              <a:t>melt되고</a:t>
            </a:r>
            <a:r>
              <a:rPr lang="ko-KR" altLang="en-US" sz="1600" b="1" dirty="0">
                <a:ea typeface="Malgun Gothic Semilight"/>
                <a:cs typeface="Malgun Gothic Semilight"/>
              </a:rPr>
              <a:t>,</a:t>
            </a:r>
          </a:p>
          <a:p>
            <a:pPr marL="0" indent="0">
              <a:buNone/>
            </a:pPr>
            <a:r>
              <a:rPr lang="ko-KR" altLang="en-US" sz="1600" b="1" dirty="0">
                <a:ea typeface="Malgun Gothic Semilight"/>
                <a:cs typeface="Malgun Gothic Semilight"/>
              </a:rPr>
              <a:t>총 인구수와, 인구 10만명당 </a:t>
            </a:r>
            <a:r>
              <a:rPr lang="ko-KR" altLang="en-US" sz="1600" b="1" dirty="0" err="1">
                <a:ea typeface="Malgun Gothic Semilight"/>
                <a:cs typeface="Malgun Gothic Semilight"/>
              </a:rPr>
              <a:t>죽음수</a:t>
            </a:r>
            <a:r>
              <a:rPr lang="ko-KR" altLang="en-US" sz="1600" b="1" dirty="0">
                <a:ea typeface="Malgun Gothic Semilight"/>
                <a:cs typeface="Malgun Gothic Semilight"/>
              </a:rPr>
              <a:t> 컬럼이</a:t>
            </a:r>
          </a:p>
          <a:p>
            <a:pPr marL="0" indent="0">
              <a:buNone/>
            </a:pPr>
            <a:r>
              <a:rPr lang="ko-KR" altLang="en-US" sz="1600" b="1" dirty="0">
                <a:ea typeface="Malgun Gothic Semilight"/>
                <a:cs typeface="Malgun Gothic Semilight"/>
              </a:rPr>
              <a:t>추가되어 있는 데이터프레임을 </a:t>
            </a:r>
            <a:r>
              <a:rPr lang="ko-KR" altLang="en-US" sz="1600" b="1" dirty="0" err="1">
                <a:ea typeface="Malgun Gothic Semilight"/>
                <a:cs typeface="Malgun Gothic Semilight"/>
              </a:rPr>
              <a:t>얻을수</a:t>
            </a:r>
            <a:r>
              <a:rPr lang="ko-KR" altLang="en-US" sz="1600" b="1" dirty="0">
                <a:ea typeface="Malgun Gothic Semilight"/>
                <a:cs typeface="Malgun Gothic Semilight"/>
              </a:rPr>
              <a:t> 있다.</a:t>
            </a:r>
          </a:p>
          <a:p>
            <a:pPr marL="0" indent="0">
              <a:buNone/>
            </a:pPr>
            <a:r>
              <a:rPr lang="ko-KR" altLang="en-US" sz="1600" b="1" dirty="0">
                <a:ea typeface="Malgun Gothic Semilight"/>
                <a:cs typeface="Malgun Gothic Semilight"/>
              </a:rPr>
              <a:t>(1)에서 추가한 대륙 컬럼 또한 잘 </a:t>
            </a:r>
            <a:r>
              <a:rPr lang="ko-KR" altLang="en-US" sz="1600" b="1" dirty="0" err="1">
                <a:ea typeface="Malgun Gothic Semilight"/>
                <a:cs typeface="Malgun Gothic Semilight"/>
              </a:rPr>
              <a:t>있는것을</a:t>
            </a:r>
            <a:r>
              <a:rPr lang="ko-KR" altLang="en-US" sz="1600" b="1" dirty="0">
                <a:ea typeface="Malgun Gothic Semilight"/>
                <a:cs typeface="Malgun Gothic Semilight"/>
              </a:rPr>
              <a:t> 확인</a:t>
            </a:r>
          </a:p>
          <a:p>
            <a:pPr marL="0" indent="0">
              <a:buNone/>
            </a:pPr>
            <a:r>
              <a:rPr lang="ko-KR" altLang="en-US" sz="1600" b="1" dirty="0">
                <a:ea typeface="Malgun Gothic Semilight"/>
                <a:cs typeface="Malgun Gothic Semilight"/>
              </a:rPr>
              <a:t>할 수 있다.</a:t>
            </a:r>
          </a:p>
          <a:p>
            <a:pPr marL="0" indent="0">
              <a:buNone/>
            </a:pPr>
            <a:endParaRPr lang="ko-KR" altLang="en-US" sz="1600" b="1" dirty="0">
              <a:ea typeface="Malgun Gothic Semilight"/>
              <a:cs typeface="Malgun Gothic Semilight"/>
            </a:endParaRPr>
          </a:p>
          <a:p>
            <a:pPr marL="0" indent="0">
              <a:buNone/>
            </a:pPr>
            <a:r>
              <a:rPr lang="ko-KR" altLang="en-US" sz="1600" b="1" dirty="0">
                <a:ea typeface="Malgun Gothic Semilight"/>
                <a:cs typeface="Malgun Gothic Semilight"/>
              </a:rPr>
              <a:t>이를 마지막으로 '</a:t>
            </a:r>
            <a:r>
              <a:rPr lang="ko-KR" altLang="en-US" sz="1600" b="1" dirty="0" err="1">
                <a:ea typeface="Malgun Gothic Semilight"/>
                <a:cs typeface="Malgun Gothic Semilight"/>
              </a:rPr>
              <a:t>refined.json'이라는</a:t>
            </a:r>
            <a:r>
              <a:rPr lang="ko-KR" altLang="en-US" sz="1600" b="1" dirty="0">
                <a:ea typeface="Malgun Gothic Semilight"/>
                <a:cs typeface="Malgun Gothic Semilight"/>
              </a:rPr>
              <a:t> 파일로 만들어주면 끝이다</a:t>
            </a:r>
          </a:p>
          <a:p>
            <a:pPr marL="0" indent="0">
              <a:buNone/>
            </a:pPr>
            <a:endParaRPr lang="ko-KR" altLang="en-US" sz="1600" b="1" dirty="0">
              <a:ea typeface="Malgun Gothic Semilight"/>
              <a:cs typeface="Malgun Gothic Semilight"/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42C72C7F-BD92-2F01-16CE-9AB6A5A3A3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11" t="25589" r="15607" b="11448"/>
          <a:stretch/>
        </p:blipFill>
        <p:spPr>
          <a:xfrm>
            <a:off x="6209817" y="786174"/>
            <a:ext cx="5510284" cy="461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83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1A5F12-E6A3-841D-45FB-9B9058CCC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499815"/>
            <a:ext cx="9238434" cy="857559"/>
          </a:xfrm>
        </p:spPr>
        <p:txBody>
          <a:bodyPr/>
          <a:lstStyle/>
          <a:p>
            <a:r>
              <a:rPr lang="ko-KR" altLang="en-US" dirty="0">
                <a:ea typeface="Malgun Gothic"/>
              </a:rPr>
              <a:t>4. </a:t>
            </a:r>
            <a:r>
              <a:rPr lang="ko-KR" dirty="0">
                <a:ea typeface="Malgun Gothic"/>
              </a:rPr>
              <a:t>추가 데이터 수집</a:t>
            </a:r>
            <a:r>
              <a:rPr lang="en-US" altLang="ko-KR" dirty="0">
                <a:ea typeface="Malgun Gothic"/>
              </a:rPr>
              <a:t>(4)</a:t>
            </a:r>
            <a:endParaRPr lang="ko-KR" b="0" dirty="0">
              <a:ea typeface="+mj-lt"/>
              <a:cs typeface="+mj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851090-B410-9D48-CED3-F9E704459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1466961"/>
            <a:ext cx="9884687" cy="4726328"/>
          </a:xfrm>
        </p:spPr>
        <p:txBody>
          <a:bodyPr lIns="109728" tIns="109728" rIns="109728" bIns="91440" anchor="t"/>
          <a:lstStyle/>
          <a:p>
            <a:pPr marL="0" indent="0">
              <a:buNone/>
            </a:pPr>
            <a:r>
              <a:rPr lang="ko-KR" altLang="en-US" sz="2000" b="1" dirty="0">
                <a:ea typeface="+mn-lt"/>
                <a:cs typeface="+mn-lt"/>
              </a:rPr>
              <a:t>(4)각 나라의 국기 이미지 수집</a:t>
            </a:r>
          </a:p>
          <a:p>
            <a:pPr marL="0" indent="0">
              <a:buNone/>
            </a:pPr>
            <a:r>
              <a:rPr lang="ko-KR" altLang="en-US" b="1" dirty="0">
                <a:ea typeface="Malgun Gothic Semilight"/>
                <a:cs typeface="Malgun Gothic Semilight"/>
              </a:rPr>
              <a:t>계획</a:t>
            </a:r>
          </a:p>
          <a:p>
            <a:pPr marL="0" indent="0">
              <a:buNone/>
            </a:pPr>
            <a:r>
              <a:rPr lang="ko-KR" altLang="en-US" sz="1200" b="1" dirty="0">
                <a:ea typeface="Malgun Gothic Semilight"/>
                <a:cs typeface="Malgun Gothic Semilight"/>
              </a:rPr>
              <a:t>1. </a:t>
            </a:r>
            <a:r>
              <a:rPr lang="ko-KR" altLang="en-US" sz="1200" b="1" dirty="0" err="1">
                <a:ea typeface="Malgun Gothic Semilight"/>
                <a:cs typeface="Malgun Gothic Semilight"/>
              </a:rPr>
              <a:t>flaticon</a:t>
            </a:r>
            <a:r>
              <a:rPr lang="ko-KR" altLang="en-US" sz="1200" b="1" dirty="0">
                <a:ea typeface="Malgun Gothic Semilight"/>
                <a:cs typeface="Malgun Gothic Semilight"/>
              </a:rPr>
              <a:t> 사이트에서 '</a:t>
            </a:r>
            <a:r>
              <a:rPr lang="ko-KR" altLang="en-US" sz="1200" b="1" dirty="0" err="1">
                <a:ea typeface="Malgun Gothic Semilight"/>
                <a:cs typeface="Malgun Gothic Semilight"/>
              </a:rPr>
              <a:t>nation</a:t>
            </a:r>
            <a:r>
              <a:rPr lang="ko-KR" altLang="en-US" sz="1200" b="1" dirty="0">
                <a:ea typeface="Malgun Gothic Semilight"/>
                <a:cs typeface="Malgun Gothic Semilight"/>
              </a:rPr>
              <a:t> </a:t>
            </a:r>
            <a:r>
              <a:rPr lang="ko-KR" altLang="en-US" sz="1200" b="1" dirty="0" err="1">
                <a:ea typeface="Malgun Gothic Semilight"/>
                <a:cs typeface="Malgun Gothic Semilight"/>
              </a:rPr>
              <a:t>flag'라는</a:t>
            </a:r>
            <a:r>
              <a:rPr lang="ko-KR" altLang="en-US" sz="1200" b="1" dirty="0">
                <a:ea typeface="Malgun Gothic Semilight"/>
                <a:cs typeface="Malgun Gothic Semilight"/>
              </a:rPr>
              <a:t> 검색어로 </a:t>
            </a:r>
            <a:r>
              <a:rPr lang="ko-KR" altLang="en-US" sz="1200" b="1" dirty="0" err="1">
                <a:ea typeface="Malgun Gothic Semilight"/>
                <a:cs typeface="Malgun Gothic Semilight"/>
              </a:rPr>
              <a:t>검색후</a:t>
            </a:r>
            <a:r>
              <a:rPr lang="ko-KR" altLang="en-US" sz="1200" b="1" dirty="0">
                <a:ea typeface="Malgun Gothic Semilight"/>
                <a:cs typeface="Malgun Gothic Semilight"/>
              </a:rPr>
              <a:t> 개발자도구로 이미지 출처확인</a:t>
            </a:r>
          </a:p>
          <a:p>
            <a:pPr marL="0" indent="0">
              <a:buNone/>
            </a:pPr>
            <a:r>
              <a:rPr lang="ko-KR" altLang="en-US" sz="1200" b="1" dirty="0">
                <a:ea typeface="Malgun Gothic Semilight"/>
                <a:cs typeface="Malgun Gothic Semilight"/>
              </a:rPr>
              <a:t>2. 이미지가 저장된 </a:t>
            </a:r>
            <a:r>
              <a:rPr lang="ko-KR" altLang="en-US" sz="1200" b="1" dirty="0" err="1">
                <a:ea typeface="Malgun Gothic Semilight"/>
                <a:cs typeface="Malgun Gothic Semilight"/>
              </a:rPr>
              <a:t>img태그의</a:t>
            </a:r>
            <a:r>
              <a:rPr lang="ko-KR" altLang="en-US" sz="1200" b="1" dirty="0">
                <a:ea typeface="Malgun Gothic Semilight"/>
                <a:cs typeface="Malgun Gothic Semilight"/>
              </a:rPr>
              <a:t> </a:t>
            </a:r>
            <a:r>
              <a:rPr lang="ko-KR" altLang="en-US" sz="1200" b="1" dirty="0" err="1">
                <a:ea typeface="Malgun Gothic Semilight"/>
                <a:cs typeface="Malgun Gothic Semilight"/>
              </a:rPr>
              <a:t>src속성</a:t>
            </a:r>
            <a:r>
              <a:rPr lang="ko-KR" altLang="en-US" sz="1200" b="1" dirty="0">
                <a:ea typeface="Malgun Gothic Semilight"/>
                <a:cs typeface="Malgun Gothic Semilight"/>
              </a:rPr>
              <a:t> 값을 </a:t>
            </a:r>
            <a:r>
              <a:rPr lang="ko-KR" altLang="en-US" sz="1200" b="1" dirty="0" err="1">
                <a:ea typeface="Malgun Gothic Semilight"/>
                <a:cs typeface="Malgun Gothic Semilight"/>
              </a:rPr>
              <a:t>셀레늄으로</a:t>
            </a:r>
            <a:r>
              <a:rPr lang="ko-KR" altLang="en-US" sz="1200" b="1" dirty="0">
                <a:ea typeface="Malgun Gothic Semilight"/>
                <a:cs typeface="Malgun Gothic Semilight"/>
              </a:rPr>
              <a:t> </a:t>
            </a:r>
            <a:r>
              <a:rPr lang="ko-KR" altLang="en-US" sz="1200" b="1" dirty="0" err="1">
                <a:ea typeface="Malgun Gothic Semilight"/>
                <a:cs typeface="Malgun Gothic Semilight"/>
              </a:rPr>
              <a:t>크롤링</a:t>
            </a:r>
            <a:endParaRPr lang="ko-KR" altLang="en-US" sz="1200" b="1" dirty="0">
              <a:ea typeface="Malgun Gothic Semilight"/>
              <a:cs typeface="Malgun Gothic Semilight"/>
            </a:endParaRPr>
          </a:p>
          <a:p>
            <a:pPr marL="0" indent="0">
              <a:buNone/>
            </a:pPr>
            <a:r>
              <a:rPr lang="ko-KR" altLang="en-US" sz="1200" b="1" dirty="0">
                <a:ea typeface="Malgun Gothic Semilight"/>
                <a:cs typeface="Malgun Gothic Semilight"/>
              </a:rPr>
              <a:t>    -</a:t>
            </a:r>
            <a:r>
              <a:rPr lang="ko-KR" altLang="en-US" sz="1200" b="1" dirty="0" err="1">
                <a:ea typeface="Malgun Gothic Semilight"/>
                <a:cs typeface="Malgun Gothic Semilight"/>
              </a:rPr>
              <a:t>lazy</a:t>
            </a:r>
            <a:r>
              <a:rPr lang="ko-KR" altLang="en-US" sz="1200" b="1" dirty="0">
                <a:ea typeface="Malgun Gothic Semilight"/>
                <a:cs typeface="Malgun Gothic Semilight"/>
              </a:rPr>
              <a:t> </a:t>
            </a:r>
            <a:r>
              <a:rPr lang="ko-KR" altLang="en-US" sz="1200" b="1" dirty="0" err="1">
                <a:ea typeface="Malgun Gothic Semilight"/>
                <a:cs typeface="Malgun Gothic Semilight"/>
              </a:rPr>
              <a:t>loading을</a:t>
            </a:r>
            <a:r>
              <a:rPr lang="ko-KR" altLang="en-US" sz="1200" b="1" dirty="0">
                <a:ea typeface="Malgun Gothic Semilight"/>
                <a:cs typeface="Malgun Gothic Semilight"/>
              </a:rPr>
              <a:t> 고려하여, </a:t>
            </a:r>
            <a:r>
              <a:rPr lang="ko-KR" altLang="en-US" sz="1200" b="1" dirty="0" err="1">
                <a:ea typeface="Malgun Gothic Semilight"/>
                <a:cs typeface="Malgun Gothic Semilight"/>
              </a:rPr>
              <a:t>time.sleep</a:t>
            </a:r>
            <a:r>
              <a:rPr lang="ko-KR" altLang="en-US" sz="1200" b="1" dirty="0">
                <a:ea typeface="Malgun Gothic Semilight"/>
                <a:cs typeface="Malgun Gothic Semilight"/>
              </a:rPr>
              <a:t>()와 지연함수를 이용하고, 자바스크립트의      </a:t>
            </a:r>
          </a:p>
          <a:p>
            <a:pPr marL="0" indent="0">
              <a:buNone/>
            </a:pPr>
            <a:r>
              <a:rPr lang="ko-KR" altLang="en-US" sz="1200" b="1" dirty="0">
                <a:ea typeface="Malgun Gothic Semilight"/>
                <a:cs typeface="Malgun Gothic Semilight"/>
              </a:rPr>
              <a:t>      스크롤 이벤트를 적용하여, 로딩에 의한 </a:t>
            </a:r>
            <a:r>
              <a:rPr lang="ko-KR" altLang="en-US" sz="1200" b="1" dirty="0" err="1">
                <a:ea typeface="Malgun Gothic Semilight"/>
                <a:cs typeface="Malgun Gothic Semilight"/>
              </a:rPr>
              <a:t>크롤링</a:t>
            </a:r>
            <a:r>
              <a:rPr lang="ko-KR" altLang="en-US" sz="1200" b="1" dirty="0">
                <a:ea typeface="Malgun Gothic Semilight"/>
                <a:cs typeface="Malgun Gothic Semilight"/>
              </a:rPr>
              <a:t> 실패를 차단함.</a:t>
            </a:r>
            <a:endParaRPr lang="ko-KR"/>
          </a:p>
          <a:p>
            <a:pPr marL="0" indent="0">
              <a:buNone/>
            </a:pPr>
            <a:r>
              <a:rPr lang="ko-KR" altLang="en-US" sz="1200" b="1" dirty="0">
                <a:ea typeface="Malgun Gothic Semilight"/>
                <a:cs typeface="Malgun Gothic Semilight"/>
              </a:rPr>
              <a:t>3. {나라이름 : </a:t>
            </a:r>
            <a:r>
              <a:rPr lang="ko-KR" altLang="en-US" sz="1200" b="1" dirty="0" err="1">
                <a:ea typeface="Malgun Gothic Semilight"/>
                <a:cs typeface="Malgun Gothic Semilight"/>
              </a:rPr>
              <a:t>src값</a:t>
            </a:r>
            <a:r>
              <a:rPr lang="ko-KR" altLang="en-US" sz="1200" b="1" dirty="0">
                <a:ea typeface="Malgun Gothic Semilight"/>
                <a:cs typeface="Malgun Gothic Semilight"/>
              </a:rPr>
              <a:t>}</a:t>
            </a:r>
            <a:r>
              <a:rPr lang="ko-KR" altLang="en-US" sz="1200" b="1" dirty="0" err="1">
                <a:ea typeface="Malgun Gothic Semilight"/>
                <a:cs typeface="Malgun Gothic Semilight"/>
              </a:rPr>
              <a:t>으로</a:t>
            </a:r>
            <a:r>
              <a:rPr lang="ko-KR" altLang="en-US" sz="1200" b="1" dirty="0">
                <a:ea typeface="Malgun Gothic Semilight"/>
                <a:cs typeface="Malgun Gothic Semilight"/>
              </a:rPr>
              <a:t> 이루어진 </a:t>
            </a:r>
            <a:r>
              <a:rPr lang="ko-KR" altLang="en-US" sz="1200" b="1" dirty="0" err="1">
                <a:ea typeface="Malgun Gothic Semilight"/>
                <a:cs typeface="Malgun Gothic Semilight"/>
              </a:rPr>
              <a:t>딕셔너리를</a:t>
            </a:r>
            <a:r>
              <a:rPr lang="ko-KR" altLang="en-US" sz="1200" b="1" dirty="0">
                <a:ea typeface="Malgun Gothic Semilight"/>
                <a:cs typeface="Malgun Gothic Semilight"/>
              </a:rPr>
              <a:t> </a:t>
            </a:r>
            <a:r>
              <a:rPr lang="ko-KR" altLang="en-US" sz="1200" b="1" dirty="0" err="1">
                <a:ea typeface="Malgun Gothic Semilight"/>
                <a:cs typeface="Malgun Gothic Semilight"/>
              </a:rPr>
              <a:t>pd.Series</a:t>
            </a:r>
            <a:r>
              <a:rPr lang="ko-KR" altLang="en-US" sz="1200" b="1" dirty="0">
                <a:ea typeface="Malgun Gothic Semilight"/>
                <a:cs typeface="Malgun Gothic Semilight"/>
              </a:rPr>
              <a:t>() -&gt; </a:t>
            </a:r>
            <a:r>
              <a:rPr lang="ko-KR" altLang="en-US" sz="1200" b="1" dirty="0" err="1">
                <a:ea typeface="Malgun Gothic Semilight"/>
                <a:cs typeface="Malgun Gothic Semilight"/>
              </a:rPr>
              <a:t>to_frame</a:t>
            </a:r>
            <a:r>
              <a:rPr lang="ko-KR" altLang="en-US" sz="1200" b="1" dirty="0">
                <a:ea typeface="Malgun Gothic Semilight"/>
                <a:cs typeface="Malgun Gothic Semilight"/>
              </a:rPr>
              <a:t>() -&gt; </a:t>
            </a:r>
            <a:r>
              <a:rPr lang="ko-KR" altLang="en-US" sz="1200" b="1" dirty="0" err="1">
                <a:ea typeface="Malgun Gothic Semilight"/>
                <a:cs typeface="Malgun Gothic Semilight"/>
              </a:rPr>
              <a:t>to_json</a:t>
            </a:r>
            <a:r>
              <a:rPr lang="ko-KR" altLang="en-US" sz="1200" b="1" dirty="0">
                <a:ea typeface="Malgun Gothic Semilight"/>
                <a:cs typeface="Malgun Gothic Semilight"/>
              </a:rPr>
              <a:t>()을 거쳐 </a:t>
            </a:r>
          </a:p>
          <a:p>
            <a:pPr marL="0" indent="0">
              <a:buNone/>
            </a:pPr>
            <a:r>
              <a:rPr lang="ko-KR" altLang="en-US" sz="1200" b="1" dirty="0">
                <a:ea typeface="Malgun Gothic Semilight"/>
                <a:cs typeface="Malgun Gothic Semilight"/>
              </a:rPr>
              <a:t>    제이슨 확장자의 파일로 만들어서 저장해줌(후에 </a:t>
            </a:r>
            <a:r>
              <a:rPr lang="ko-KR" altLang="en-US" sz="1200" b="1" dirty="0" err="1">
                <a:ea typeface="Malgun Gothic Semilight"/>
                <a:cs typeface="Malgun Gothic Semilight"/>
              </a:rPr>
              <a:t>사용하게됌</a:t>
            </a:r>
            <a:r>
              <a:rPr lang="ko-KR" altLang="en-US" sz="1200" b="1" dirty="0">
                <a:ea typeface="Malgun Gothic Semilight"/>
                <a:cs typeface="Malgun Gothic Semilight"/>
              </a:rPr>
              <a:t>)</a:t>
            </a:r>
            <a:endParaRPr lang="ko-KR"/>
          </a:p>
          <a:p>
            <a:pPr marL="0" indent="0">
              <a:buNone/>
            </a:pPr>
            <a:endParaRPr lang="ko-KR" sz="2000" b="1" dirty="0">
              <a:ea typeface="Malgun Gothic Semilight"/>
              <a:cs typeface="Malgun Gothic Semilight"/>
            </a:endParaRPr>
          </a:p>
          <a:p>
            <a:pPr marL="0" indent="0">
              <a:buNone/>
            </a:pPr>
            <a:endParaRPr lang="ko-KR" altLang="en-US" sz="1200" dirty="0">
              <a:ea typeface="Malgun Gothic Semilight"/>
              <a:cs typeface="Malgun Gothic Semilight"/>
            </a:endParaRPr>
          </a:p>
          <a:p>
            <a:pPr marL="0" indent="0">
              <a:buNone/>
            </a:pPr>
            <a:endParaRPr lang="ko-KR" altLang="en-US" dirty="0">
              <a:ea typeface="Malgun Gothic Semilight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114783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1A5F12-E6A3-841D-45FB-9B9058CCC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85" y="277967"/>
            <a:ext cx="9238434" cy="857559"/>
          </a:xfrm>
        </p:spPr>
        <p:txBody>
          <a:bodyPr/>
          <a:lstStyle/>
          <a:p>
            <a:r>
              <a:rPr lang="ko-KR" altLang="en-US" dirty="0">
                <a:ea typeface="Malgun Gothic"/>
              </a:rPr>
              <a:t>4. </a:t>
            </a:r>
            <a:r>
              <a:rPr lang="ko-KR" dirty="0">
                <a:ea typeface="Malgun Gothic"/>
              </a:rPr>
              <a:t>추가 데이터 수집</a:t>
            </a:r>
            <a:r>
              <a:rPr lang="en-US" altLang="ko-KR" dirty="0">
                <a:ea typeface="Malgun Gothic"/>
              </a:rPr>
              <a:t>(4)</a:t>
            </a:r>
            <a:endParaRPr lang="ko-KR" b="0" dirty="0">
              <a:ea typeface="+mj-lt"/>
              <a:cs typeface="+mj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851090-B410-9D48-CED3-F9E704459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6933" y="1225822"/>
            <a:ext cx="4454232" cy="4977112"/>
          </a:xfrm>
        </p:spPr>
        <p:txBody>
          <a:bodyPr lIns="109728" tIns="109728" rIns="109728" bIns="91440" anchor="t"/>
          <a:lstStyle/>
          <a:p>
            <a:pPr marL="0" indent="0">
              <a:buNone/>
            </a:pPr>
            <a:r>
              <a:rPr lang="ko-KR" altLang="en-US" sz="2000" b="1" dirty="0">
                <a:ea typeface="+mn-lt"/>
                <a:cs typeface="+mn-lt"/>
              </a:rPr>
              <a:t>(4)각 나라의 국기 이미지 수집</a:t>
            </a:r>
          </a:p>
          <a:p>
            <a:pPr marL="0" indent="0">
              <a:buNone/>
            </a:pPr>
            <a:r>
              <a:rPr lang="ko-KR" altLang="en-US" sz="1200" dirty="0">
                <a:ea typeface="Malgun Gothic Semilight"/>
                <a:cs typeface="Malgun Gothic Semilight"/>
              </a:rPr>
              <a:t>좌측 사진의 코드를 실행하면, </a:t>
            </a:r>
            <a:r>
              <a:rPr lang="ko-KR" altLang="en-US" sz="1200" dirty="0" err="1">
                <a:ea typeface="Malgun Gothic Semilight"/>
                <a:cs typeface="Malgun Gothic Semilight"/>
              </a:rPr>
              <a:t>셀레늄에</a:t>
            </a:r>
            <a:r>
              <a:rPr lang="ko-KR" altLang="en-US" sz="1200" dirty="0">
                <a:ea typeface="Malgun Gothic Semilight"/>
                <a:cs typeface="Malgun Gothic Semilight"/>
              </a:rPr>
              <a:t> 의해 </a:t>
            </a:r>
            <a:r>
              <a:rPr lang="ko-KR" altLang="en-US" sz="1200" dirty="0" err="1">
                <a:ea typeface="Malgun Gothic Semilight"/>
                <a:cs typeface="Malgun Gothic Semilight"/>
              </a:rPr>
              <a:t>크롬웹드라이버가</a:t>
            </a:r>
            <a:r>
              <a:rPr lang="ko-KR" altLang="en-US" sz="1200" dirty="0">
                <a:ea typeface="Malgun Gothic Semilight"/>
                <a:cs typeface="Malgun Gothic Semilight"/>
              </a:rPr>
              <a:t> 동작하여</a:t>
            </a:r>
          </a:p>
          <a:p>
            <a:pPr marL="0" indent="0">
              <a:buNone/>
            </a:pPr>
            <a:r>
              <a:rPr lang="ko-KR" altLang="en-US" sz="1200" dirty="0" err="1">
                <a:ea typeface="Malgun Gothic Semilight"/>
                <a:cs typeface="Malgun Gothic Semilight"/>
              </a:rPr>
              <a:t>Flaticon사이트로</a:t>
            </a:r>
            <a:r>
              <a:rPr lang="ko-KR" altLang="en-US" sz="1200" dirty="0">
                <a:ea typeface="Malgun Gothic Semilight"/>
                <a:cs typeface="Malgun Gothic Semilight"/>
              </a:rPr>
              <a:t> 이동하고, 로딩지연과 스크롤 이벤트를 </a:t>
            </a:r>
            <a:r>
              <a:rPr lang="ko-KR" altLang="en-US" sz="1200" dirty="0" err="1">
                <a:ea typeface="Malgun Gothic Semilight"/>
                <a:cs typeface="Malgun Gothic Semilight"/>
              </a:rPr>
              <a:t>거친후</a:t>
            </a:r>
            <a:r>
              <a:rPr lang="ko-KR" altLang="en-US" sz="1200" dirty="0">
                <a:ea typeface="Malgun Gothic Semilight"/>
                <a:cs typeface="Malgun Gothic Semilight"/>
              </a:rPr>
              <a:t>, </a:t>
            </a:r>
            <a:r>
              <a:rPr lang="ko-KR" altLang="en-US" sz="1200" dirty="0" err="1">
                <a:ea typeface="Malgun Gothic Semilight"/>
                <a:cs typeface="Malgun Gothic Semilight"/>
              </a:rPr>
              <a:t>document요소를</a:t>
            </a:r>
            <a:r>
              <a:rPr lang="ko-KR" altLang="en-US" sz="1200" dirty="0">
                <a:ea typeface="Malgun Gothic Semilight"/>
                <a:cs typeface="Malgun Gothic Semilight"/>
              </a:rPr>
              <a:t> </a:t>
            </a:r>
            <a:r>
              <a:rPr lang="ko-KR" altLang="en-US" sz="1200" dirty="0" err="1">
                <a:ea typeface="Malgun Gothic Semilight"/>
                <a:cs typeface="Malgun Gothic Semilight"/>
              </a:rPr>
              <a:t>크롤링</a:t>
            </a:r>
            <a:r>
              <a:rPr lang="ko-KR" altLang="en-US" sz="1200" dirty="0">
                <a:ea typeface="Malgun Gothic Semilight"/>
                <a:cs typeface="Malgun Gothic Semilight"/>
              </a:rPr>
              <a:t> &amp; </a:t>
            </a:r>
            <a:r>
              <a:rPr lang="ko-KR" altLang="en-US" sz="1200" dirty="0" err="1">
                <a:ea typeface="Malgun Gothic Semilight"/>
                <a:cs typeface="Malgun Gothic Semilight"/>
              </a:rPr>
              <a:t>딕셔너리에</a:t>
            </a:r>
            <a:r>
              <a:rPr lang="ko-KR" altLang="en-US" sz="1200" dirty="0">
                <a:ea typeface="Malgun Gothic Semilight"/>
                <a:cs typeface="Malgun Gothic Semilight"/>
              </a:rPr>
              <a:t> 알맞게 </a:t>
            </a:r>
            <a:r>
              <a:rPr lang="ko-KR" altLang="en-US" sz="1200" dirty="0" err="1">
                <a:ea typeface="Malgun Gothic Semilight"/>
                <a:cs typeface="Malgun Gothic Semilight"/>
              </a:rPr>
              <a:t>저장후</a:t>
            </a:r>
            <a:r>
              <a:rPr lang="ko-KR" altLang="en-US" sz="1200" dirty="0">
                <a:ea typeface="Malgun Gothic Semilight"/>
                <a:cs typeface="Malgun Gothic Semilight"/>
              </a:rPr>
              <a:t>, 다음페이지로 이동하는 과정을 거쳐</a:t>
            </a:r>
          </a:p>
          <a:p>
            <a:pPr marL="0" indent="0">
              <a:buNone/>
            </a:pPr>
            <a:r>
              <a:rPr lang="ko-KR" altLang="en-US" sz="1200" dirty="0">
                <a:ea typeface="Malgun Gothic Semilight"/>
                <a:cs typeface="Malgun Gothic Semilight"/>
              </a:rPr>
              <a:t>최종적으로 모든 국기 이미지의 </a:t>
            </a:r>
            <a:r>
              <a:rPr lang="ko-KR" altLang="en-US" sz="1200" dirty="0" err="1">
                <a:ea typeface="Malgun Gothic Semilight"/>
                <a:cs typeface="Malgun Gothic Semilight"/>
              </a:rPr>
              <a:t>src주소가</a:t>
            </a:r>
            <a:r>
              <a:rPr lang="ko-KR" altLang="en-US" sz="1200" dirty="0">
                <a:ea typeface="Malgun Gothic Semilight"/>
                <a:cs typeface="Malgun Gothic Semilight"/>
              </a:rPr>
              <a:t> 나라이름과 짝지어진 </a:t>
            </a:r>
            <a:r>
              <a:rPr lang="ko-KR" altLang="en-US" sz="1200" dirty="0" err="1">
                <a:ea typeface="Malgun Gothic Semilight"/>
                <a:cs typeface="Malgun Gothic Semilight"/>
              </a:rPr>
              <a:t>딕셔너리가</a:t>
            </a:r>
            <a:r>
              <a:rPr lang="ko-KR" altLang="en-US" sz="1200" dirty="0">
                <a:ea typeface="Malgun Gothic Semilight"/>
                <a:cs typeface="Malgun Gothic Semilight"/>
              </a:rPr>
              <a:t> 반환된다</a:t>
            </a:r>
          </a:p>
          <a:p>
            <a:pPr marL="0" indent="0">
              <a:buNone/>
            </a:pPr>
            <a:r>
              <a:rPr lang="ko-KR" altLang="en-US" sz="1200" dirty="0">
                <a:ea typeface="Malgun Gothic Semilight"/>
                <a:cs typeface="Malgun Gothic Semilight"/>
              </a:rPr>
              <a:t>이는 </a:t>
            </a:r>
            <a:r>
              <a:rPr lang="ko-KR" altLang="en-US" sz="1200" dirty="0" err="1">
                <a:ea typeface="Malgun Gothic Semilight"/>
                <a:cs typeface="Malgun Gothic Semilight"/>
              </a:rPr>
              <a:t>딕셔너리므로</a:t>
            </a:r>
            <a:r>
              <a:rPr lang="ko-KR" altLang="en-US" sz="1200" dirty="0">
                <a:ea typeface="Malgun Gothic Semilight"/>
                <a:cs typeface="Malgun Gothic Semilight"/>
              </a:rPr>
              <a:t> 쉽게 시리즈로 </a:t>
            </a:r>
            <a:r>
              <a:rPr lang="ko-KR" altLang="en-US" sz="1200" dirty="0" err="1">
                <a:ea typeface="Malgun Gothic Semilight"/>
                <a:cs typeface="Malgun Gothic Semilight"/>
              </a:rPr>
              <a:t>만들수</a:t>
            </a:r>
            <a:r>
              <a:rPr lang="ko-KR" altLang="en-US" sz="1200" dirty="0">
                <a:ea typeface="Malgun Gothic Semilight"/>
                <a:cs typeface="Malgun Gothic Semilight"/>
              </a:rPr>
              <a:t> 있고</a:t>
            </a:r>
          </a:p>
          <a:p>
            <a:pPr marL="0" indent="0">
              <a:buNone/>
            </a:pPr>
            <a:r>
              <a:rPr lang="ko-KR" altLang="en-US" sz="1200" dirty="0">
                <a:ea typeface="Malgun Gothic Semilight"/>
                <a:cs typeface="Malgun Gothic Semilight"/>
              </a:rPr>
              <a:t>이를 데이터프레임으로</a:t>
            </a:r>
          </a:p>
          <a:p>
            <a:pPr marL="0" indent="0">
              <a:buNone/>
            </a:pPr>
            <a:r>
              <a:rPr lang="ko-KR" altLang="en-US" sz="1200" dirty="0">
                <a:ea typeface="Malgun Gothic Semilight"/>
                <a:cs typeface="Malgun Gothic Semilight"/>
              </a:rPr>
              <a:t>최종적으로 </a:t>
            </a:r>
            <a:r>
              <a:rPr lang="ko-KR" altLang="en-US" sz="1200" dirty="0" err="1">
                <a:ea typeface="Malgun Gothic Semilight"/>
                <a:cs typeface="Malgun Gothic Semilight"/>
              </a:rPr>
              <a:t>json파일로</a:t>
            </a:r>
            <a:r>
              <a:rPr lang="ko-KR" altLang="en-US" sz="1200" dirty="0">
                <a:ea typeface="Malgun Gothic Semilight"/>
                <a:cs typeface="Malgun Gothic Semilight"/>
              </a:rPr>
              <a:t> 저장한다.</a:t>
            </a:r>
          </a:p>
          <a:p>
            <a:pPr marL="0" indent="0">
              <a:buNone/>
            </a:pPr>
            <a:endParaRPr lang="ko-KR" altLang="en-US" sz="1200" dirty="0">
              <a:ea typeface="Malgun Gothic Semilight"/>
              <a:cs typeface="Malgun Gothic Semilight"/>
            </a:endParaRPr>
          </a:p>
          <a:p>
            <a:pPr marL="0" indent="0">
              <a:buNone/>
            </a:pPr>
            <a:r>
              <a:rPr lang="ko-KR" altLang="en-US" sz="1200" dirty="0" err="1">
                <a:ea typeface="Malgun Gothic Semilight"/>
                <a:cs typeface="Malgun Gothic Semilight"/>
              </a:rPr>
              <a:t>Json으로</a:t>
            </a:r>
            <a:r>
              <a:rPr lang="ko-KR" altLang="en-US" sz="1200" dirty="0">
                <a:ea typeface="Malgun Gothic Semilight"/>
                <a:cs typeface="Malgun Gothic Semilight"/>
              </a:rPr>
              <a:t> 지정하는 이유는 후에 장고에서 </a:t>
            </a:r>
            <a:r>
              <a:rPr lang="ko-KR" altLang="en-US" sz="1200" dirty="0" err="1">
                <a:ea typeface="Malgun Gothic Semilight"/>
                <a:cs typeface="Malgun Gothic Semilight"/>
              </a:rPr>
              <a:t>JsonResponse로</a:t>
            </a:r>
            <a:r>
              <a:rPr lang="ko-KR" altLang="en-US" sz="1200" dirty="0">
                <a:ea typeface="Malgun Gothic Semilight"/>
                <a:cs typeface="Malgun Gothic Semilight"/>
              </a:rPr>
              <a:t> 데이터들을 응답데이터로 </a:t>
            </a:r>
            <a:r>
              <a:rPr lang="ko-KR" altLang="en-US" sz="1200" dirty="0" err="1">
                <a:ea typeface="Malgun Gothic Semilight"/>
                <a:cs typeface="Malgun Gothic Semilight"/>
              </a:rPr>
              <a:t>보낼것이기</a:t>
            </a:r>
            <a:r>
              <a:rPr lang="ko-KR" altLang="en-US" sz="1200" dirty="0">
                <a:ea typeface="Malgun Gothic Semilight"/>
                <a:cs typeface="Malgun Gothic Semilight"/>
              </a:rPr>
              <a:t> 때문이다. 즉 데이터를 추가 가공하지 않고, 재사용하기 편하게 하기 위함이다.</a:t>
            </a:r>
          </a:p>
          <a:p>
            <a:pPr marL="0" indent="0">
              <a:buNone/>
            </a:pPr>
            <a:endParaRPr lang="ko-KR" altLang="en-US" dirty="0">
              <a:ea typeface="Malgun Gothic Semilight"/>
              <a:cs typeface="Malgun Gothic Semilight"/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AF58D3D0-D150-24C0-6CB2-7642E8CDB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93" t="30147" r="15471" b="10081"/>
          <a:stretch/>
        </p:blipFill>
        <p:spPr>
          <a:xfrm>
            <a:off x="6123007" y="1085186"/>
            <a:ext cx="5477395" cy="4075959"/>
          </a:xfrm>
          <a:prstGeom prst="rect">
            <a:avLst/>
          </a:prstGeom>
        </p:spPr>
      </p:pic>
      <p:pic>
        <p:nvPicPr>
          <p:cNvPr id="5" name="그림 5">
            <a:extLst>
              <a:ext uri="{FF2B5EF4-FFF2-40B4-BE49-F238E27FC236}">
                <a16:creationId xmlns:a16="http://schemas.microsoft.com/office/drawing/2014/main" id="{FF149982-C7AF-9000-8616-F36B62AE8E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911" t="71930" r="27667" b="22368"/>
          <a:stretch/>
        </p:blipFill>
        <p:spPr>
          <a:xfrm>
            <a:off x="6123008" y="5551085"/>
            <a:ext cx="4851132" cy="75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89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1A5F12-E6A3-841D-45FB-9B9058CCC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85" y="277967"/>
            <a:ext cx="9238434" cy="857559"/>
          </a:xfrm>
        </p:spPr>
        <p:txBody>
          <a:bodyPr/>
          <a:lstStyle/>
          <a:p>
            <a:r>
              <a:rPr lang="ko-KR" altLang="en-US" dirty="0">
                <a:ea typeface="Malgun Gothic"/>
              </a:rPr>
              <a:t>5. 데이터베이스에 집어넣기</a:t>
            </a:r>
            <a:endParaRPr lang="en-US" altLang="ko-KR" dirty="0">
              <a:ea typeface="+mj-lt"/>
              <a:cs typeface="+mj-lt"/>
            </a:endParaRPr>
          </a:p>
        </p:txBody>
      </p:sp>
      <p:pic>
        <p:nvPicPr>
          <p:cNvPr id="7" name="그림 7">
            <a:extLst>
              <a:ext uri="{FF2B5EF4-FFF2-40B4-BE49-F238E27FC236}">
                <a16:creationId xmlns:a16="http://schemas.microsoft.com/office/drawing/2014/main" id="{3366DBE8-93D4-003A-A21A-A4694F314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63" t="45333" r="27104" b="18667"/>
          <a:stretch/>
        </p:blipFill>
        <p:spPr>
          <a:xfrm>
            <a:off x="6142298" y="709009"/>
            <a:ext cx="5574325" cy="48806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886507-C80E-AE64-194F-81991DB054BF}"/>
              </a:ext>
            </a:extLst>
          </p:cNvPr>
          <p:cNvSpPr txBox="1"/>
          <p:nvPr/>
        </p:nvSpPr>
        <p:spPr>
          <a:xfrm>
            <a:off x="868101" y="1591519"/>
            <a:ext cx="3752125" cy="39287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ea typeface="Malgun Gothic Semilight"/>
                <a:cs typeface="Malgun Gothic Semilight"/>
              </a:rPr>
              <a:t>최종적으로 데이터 시각화를 시작</a:t>
            </a:r>
            <a:endParaRPr lang="ko-KR" sz="1400" dirty="0">
              <a:ea typeface="Malgun Gothic Semilight"/>
              <a:cs typeface="Malgun Gothic Semilight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ea typeface="Malgun Gothic Semilight"/>
                <a:cs typeface="Malgun Gothic Semilight"/>
              </a:rPr>
              <a:t>하기에 앞서 알맞은 형태로 데이터</a:t>
            </a:r>
            <a:endParaRPr lang="ko-KR" sz="1400" dirty="0">
              <a:ea typeface="Malgun Gothic Semilight"/>
              <a:cs typeface="Malgun Gothic Semilight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ea typeface="Malgun Gothic Semilight"/>
                <a:cs typeface="Malgun Gothic Semilight"/>
              </a:rPr>
              <a:t>를</a:t>
            </a:r>
            <a:r>
              <a:rPr lang="ko-KR" altLang="en-US" sz="1400" dirty="0">
                <a:ea typeface="Malgun Gothic Semilight"/>
                <a:cs typeface="Malgun Gothic Semilight"/>
              </a:rPr>
              <a:t> 재조립한 결과는 다음과 같다.</a:t>
            </a:r>
            <a:endParaRPr lang="ko-KR" sz="1400" dirty="0">
              <a:ea typeface="Malgun Gothic Semilight"/>
              <a:cs typeface="Malgun Gothic Semilight"/>
            </a:endParaRPr>
          </a:p>
          <a:p>
            <a:pPr>
              <a:lnSpc>
                <a:spcPct val="150000"/>
              </a:lnSpc>
            </a:pPr>
            <a:endParaRPr lang="ko-KR" altLang="en-US" sz="1400" dirty="0">
              <a:ea typeface="Malgun Gothic Semilight"/>
              <a:cs typeface="Malgun Gothic Semilight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ea typeface="Malgun Gothic Semilight"/>
                <a:cs typeface="Malgun Gothic Semilight"/>
              </a:rPr>
              <a:t>1. 사망요인별로 </a:t>
            </a:r>
            <a:r>
              <a:rPr lang="ko-KR" altLang="en-US" sz="1400" dirty="0" err="1">
                <a:ea typeface="Malgun Gothic Semilight"/>
                <a:cs typeface="Malgun Gothic Semilight"/>
              </a:rPr>
              <a:t>melt되었고</a:t>
            </a:r>
            <a:r>
              <a:rPr lang="ko-KR" altLang="en-US" sz="1400" dirty="0">
                <a:ea typeface="Malgun Gothic Semilight"/>
                <a:cs typeface="Malgun Gothic Semilight"/>
              </a:rPr>
              <a:t>, 대륙, 10만명당 사망자수, 총인구수가 추가된 데이터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ea typeface="Malgun Gothic Semilight"/>
                <a:cs typeface="Malgun Gothic Semilight"/>
              </a:rPr>
              <a:t>2. 국기아이콘의 국가이름과, 이미지 주소에 대한 데이터</a:t>
            </a:r>
          </a:p>
          <a:p>
            <a:pPr>
              <a:lnSpc>
                <a:spcPct val="150000"/>
              </a:lnSpc>
            </a:pPr>
            <a:endParaRPr lang="ko-KR" altLang="en-US" sz="1400" dirty="0">
              <a:ea typeface="Malgun Gothic Semilight"/>
              <a:cs typeface="Malgun Gothic Semilight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ea typeface="Malgun Gothic Semilight"/>
                <a:cs typeface="Malgun Gothic Semilight"/>
              </a:rPr>
              <a:t>자 그럼 데이터 전처리가 </a:t>
            </a:r>
            <a:r>
              <a:rPr lang="ko-KR" altLang="en-US" sz="1400" dirty="0" err="1">
                <a:ea typeface="Malgun Gothic Semilight"/>
                <a:cs typeface="Malgun Gothic Semilight"/>
              </a:rPr>
              <a:t>다끝났으니까</a:t>
            </a:r>
            <a:r>
              <a:rPr lang="ko-KR" altLang="en-US" sz="1400" dirty="0">
                <a:ea typeface="Malgun Gothic Semilight"/>
                <a:cs typeface="Malgun Gothic Semilight"/>
              </a:rPr>
              <a:t>, 이제 이것을 활용하고 쉽게 읽고 </a:t>
            </a:r>
            <a:r>
              <a:rPr lang="ko-KR" altLang="en-US" sz="1400" dirty="0" err="1">
                <a:ea typeface="Malgun Gothic Semilight"/>
                <a:cs typeface="Malgun Gothic Semilight"/>
              </a:rPr>
              <a:t>불러올수</a:t>
            </a:r>
            <a:r>
              <a:rPr lang="ko-KR" altLang="en-US" sz="1400" dirty="0">
                <a:ea typeface="Malgun Gothic Semilight"/>
                <a:cs typeface="Malgun Gothic Semilight"/>
              </a:rPr>
              <a:t> 있도록,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ea typeface="Malgun Gothic Semilight"/>
                <a:cs typeface="Malgun Gothic Semilight"/>
              </a:rPr>
              <a:t>데이터베이스에 넣어주자.</a:t>
            </a:r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id="{5802EB3B-89B0-2D0E-DDD9-780C7A71F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2167" t="31546" r="27798" b="35016"/>
          <a:stretch/>
        </p:blipFill>
        <p:spPr>
          <a:xfrm>
            <a:off x="5499995" y="2441750"/>
            <a:ext cx="4340310" cy="4041106"/>
          </a:xfrm>
        </p:spPr>
      </p:pic>
    </p:spTree>
    <p:extLst>
      <p:ext uri="{BB962C8B-B14F-4D97-AF65-F5344CB8AC3E}">
        <p14:creationId xmlns:p14="http://schemas.microsoft.com/office/powerpoint/2010/main" val="2422417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1A5F12-E6A3-841D-45FB-9B9058CCC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499815"/>
            <a:ext cx="9238434" cy="857559"/>
          </a:xfrm>
        </p:spPr>
        <p:txBody>
          <a:bodyPr/>
          <a:lstStyle/>
          <a:p>
            <a:r>
              <a:rPr lang="ko-KR" altLang="en-US" dirty="0">
                <a:ea typeface="Malgun Gothic"/>
              </a:rPr>
              <a:t>5. 데이터베이스에 집어넣기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851090-B410-9D48-CED3-F9E704459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1466961"/>
            <a:ext cx="9884687" cy="4726328"/>
          </a:xfrm>
        </p:spPr>
        <p:txBody>
          <a:bodyPr lIns="109728" tIns="109728" rIns="109728" bIns="91440" anchor="t"/>
          <a:lstStyle/>
          <a:p>
            <a:pPr marL="0" indent="0">
              <a:buNone/>
            </a:pPr>
            <a:endParaRPr lang="ko-KR" altLang="en-US" sz="1200" dirty="0">
              <a:ea typeface="Malgun Gothic Semilight"/>
              <a:cs typeface="Malgun Gothic Semilight"/>
            </a:endParaRPr>
          </a:p>
          <a:p>
            <a:pPr marL="0" indent="0">
              <a:buNone/>
            </a:pPr>
            <a:endParaRPr lang="ko-KR" altLang="en-US" dirty="0">
              <a:ea typeface="Malgun Gothic Semilight"/>
              <a:cs typeface="Malgun Gothic Semi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44F04E-402C-EEF9-AEFB-78AF84340862}"/>
              </a:ext>
            </a:extLst>
          </p:cNvPr>
          <p:cNvSpPr txBox="1"/>
          <p:nvPr/>
        </p:nvSpPr>
        <p:spPr>
          <a:xfrm>
            <a:off x="1311797" y="1929114"/>
            <a:ext cx="4735975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Malgun Gothic Semilight"/>
                <a:cs typeface="Malgun Gothic Semilight"/>
              </a:rPr>
              <a:t>먼저 </a:t>
            </a:r>
            <a:r>
              <a:rPr lang="ko-KR" altLang="en-US" dirty="0" err="1">
                <a:ea typeface="Malgun Gothic Semilight"/>
                <a:cs typeface="Malgun Gothic Semilight"/>
              </a:rPr>
              <a:t>원본데이타의</a:t>
            </a:r>
            <a:r>
              <a:rPr lang="ko-KR" altLang="en-US" dirty="0">
                <a:ea typeface="Malgun Gothic Semilight"/>
                <a:cs typeface="Malgun Gothic Semilight"/>
              </a:rPr>
              <a:t> 필수적인 </a:t>
            </a:r>
            <a:r>
              <a:rPr lang="ko-KR" altLang="en-US" dirty="0" err="1">
                <a:ea typeface="Malgun Gothic Semilight"/>
                <a:cs typeface="Malgun Gothic Semilight"/>
              </a:rPr>
              <a:t>데이터컬럼이</a:t>
            </a:r>
            <a:r>
              <a:rPr lang="ko-KR" altLang="en-US" dirty="0">
                <a:ea typeface="Malgun Gothic Semilight"/>
                <a:cs typeface="Malgun Gothic Semilight"/>
              </a:rPr>
              <a:t> 기입된</a:t>
            </a:r>
          </a:p>
          <a:p>
            <a:r>
              <a:rPr lang="ko-KR" altLang="en-US" dirty="0" err="1">
                <a:ea typeface="Malgun Gothic Semilight"/>
                <a:cs typeface="Malgun Gothic Semilight"/>
              </a:rPr>
              <a:t>Refined_data라는</a:t>
            </a:r>
            <a:r>
              <a:rPr lang="ko-KR" altLang="en-US" dirty="0">
                <a:ea typeface="Malgun Gothic Semilight"/>
                <a:cs typeface="Malgun Gothic Semilight"/>
              </a:rPr>
              <a:t> 모델을 만들어주자</a:t>
            </a:r>
          </a:p>
          <a:p>
            <a:r>
              <a:rPr lang="ko-KR" altLang="en-US" dirty="0">
                <a:ea typeface="Malgun Gothic Semilight"/>
                <a:cs typeface="Malgun Gothic Semilight"/>
              </a:rPr>
              <a:t>그리고 </a:t>
            </a:r>
            <a:r>
              <a:rPr lang="ko-KR" altLang="en-US" dirty="0" err="1">
                <a:ea typeface="Malgun Gothic Semilight"/>
                <a:cs typeface="Malgun Gothic Semilight"/>
              </a:rPr>
              <a:t>migrate과정을</a:t>
            </a:r>
            <a:r>
              <a:rPr lang="ko-KR" altLang="en-US" dirty="0">
                <a:ea typeface="Malgun Gothic Semilight"/>
                <a:cs typeface="Malgun Gothic Semilight"/>
              </a:rPr>
              <a:t> 거치고 sqlite3에 테이블을 만들어주자</a:t>
            </a:r>
          </a:p>
          <a:p>
            <a:endParaRPr lang="ko-KR" altLang="en-US" dirty="0">
              <a:ea typeface="Malgun Gothic Semilight"/>
              <a:cs typeface="Malgun Gothic Semilight"/>
            </a:endParaRPr>
          </a:p>
          <a:p>
            <a:r>
              <a:rPr lang="ko-KR" altLang="en-US" dirty="0" err="1">
                <a:ea typeface="Malgun Gothic Semilight"/>
                <a:cs typeface="Malgun Gothic Semilight"/>
              </a:rPr>
              <a:t>Input_json이라는</a:t>
            </a:r>
            <a:r>
              <a:rPr lang="ko-KR" altLang="en-US" dirty="0">
                <a:ea typeface="Malgun Gothic Semilight"/>
                <a:cs typeface="Malgun Gothic Semilight"/>
              </a:rPr>
              <a:t> 함수와, </a:t>
            </a:r>
            <a:r>
              <a:rPr lang="ko-KR" altLang="en-US" dirty="0" err="1">
                <a:ea typeface="Malgun Gothic Semilight"/>
                <a:cs typeface="Malgun Gothic Semilight"/>
              </a:rPr>
              <a:t>path</a:t>
            </a:r>
            <a:r>
              <a:rPr lang="ko-KR" altLang="en-US" dirty="0">
                <a:ea typeface="Malgun Gothic Semilight"/>
                <a:cs typeface="Malgun Gothic Semilight"/>
              </a:rPr>
              <a:t>('</a:t>
            </a:r>
            <a:r>
              <a:rPr lang="ko-KR" altLang="en-US" dirty="0" err="1">
                <a:ea typeface="Malgun Gothic Semilight"/>
                <a:cs typeface="Malgun Gothic Semilight"/>
              </a:rPr>
              <a:t>input_json</a:t>
            </a:r>
            <a:r>
              <a:rPr lang="ko-KR" altLang="en-US" dirty="0">
                <a:ea typeface="Malgun Gothic Semilight"/>
                <a:cs typeface="Malgun Gothic Semilight"/>
              </a:rPr>
              <a:t>/' …)경로를 이용해서 </a:t>
            </a:r>
            <a:r>
              <a:rPr lang="ko-KR" altLang="en-US" dirty="0" err="1">
                <a:ea typeface="Malgun Gothic Semilight"/>
                <a:cs typeface="Malgun Gothic Semilight"/>
              </a:rPr>
              <a:t>비어있는</a:t>
            </a:r>
            <a:r>
              <a:rPr lang="ko-KR" altLang="en-US" dirty="0">
                <a:ea typeface="Malgun Gothic Semilight"/>
                <a:cs typeface="Malgun Gothic Semilight"/>
              </a:rPr>
              <a:t> 테이블에 모든 데이터 (약 16만개의 레코드)들을 넣어준다</a:t>
            </a:r>
          </a:p>
          <a:p>
            <a:endParaRPr lang="ko-KR" altLang="en-US" dirty="0">
              <a:ea typeface="Malgun Gothic Semilight"/>
              <a:cs typeface="Malgun Gothic Semilight"/>
            </a:endParaRPr>
          </a:p>
          <a:p>
            <a:r>
              <a:rPr lang="ko-KR" altLang="en-US" dirty="0" err="1">
                <a:ea typeface="Malgun Gothic Semilight"/>
                <a:cs typeface="Malgun Gothic Semilight"/>
              </a:rPr>
              <a:t>데이터량이</a:t>
            </a:r>
            <a:r>
              <a:rPr lang="ko-KR" altLang="en-US" dirty="0">
                <a:ea typeface="Malgun Gothic Semilight"/>
                <a:cs typeface="Malgun Gothic Semilight"/>
              </a:rPr>
              <a:t> 많아 약 10분정도가 소요되었다</a:t>
            </a:r>
          </a:p>
          <a:p>
            <a:r>
              <a:rPr lang="ko-KR" altLang="en-US" dirty="0" err="1">
                <a:ea typeface="Malgun Gothic Semilight"/>
                <a:cs typeface="Malgun Gothic Semilight"/>
              </a:rPr>
              <a:t>Refined_data</a:t>
            </a:r>
            <a:r>
              <a:rPr lang="ko-KR" altLang="en-US" dirty="0">
                <a:ea typeface="Malgun Gothic Semilight"/>
                <a:cs typeface="Malgun Gothic Semilight"/>
              </a:rPr>
              <a:t> 테이블에 오류가 없이 잘 데이터들이 적용이 되었는지 확인한다.</a:t>
            </a:r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DEBA04B7-3033-481D-5C60-F6864A83C9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952" t="30078" r="13383" b="55762"/>
          <a:stretch/>
        </p:blipFill>
        <p:spPr>
          <a:xfrm>
            <a:off x="6778906" y="1644630"/>
            <a:ext cx="3029571" cy="1399389"/>
          </a:xfrm>
          <a:prstGeom prst="rect">
            <a:avLst/>
          </a:prstGeom>
        </p:spPr>
      </p:pic>
      <p:pic>
        <p:nvPicPr>
          <p:cNvPr id="6" name="그림 6">
            <a:extLst>
              <a:ext uri="{FF2B5EF4-FFF2-40B4-BE49-F238E27FC236}">
                <a16:creationId xmlns:a16="http://schemas.microsoft.com/office/drawing/2014/main" id="{A7B4165F-497C-D78D-8A77-F46D64DEFF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516" t="23877" r="30239" b="54044"/>
          <a:stretch/>
        </p:blipFill>
        <p:spPr>
          <a:xfrm>
            <a:off x="6653515" y="3216857"/>
            <a:ext cx="3579417" cy="244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613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52E65F-BCA8-6D2E-780F-C4E6EA9BE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ea typeface="Malgun Gothic"/>
              </a:rPr>
              <a:t>Title</a:t>
            </a:r>
            <a:r>
              <a:rPr lang="ko-KR" altLang="en-US" dirty="0">
                <a:ea typeface="Malgun Gothic"/>
              </a:rPr>
              <a:t> : </a:t>
            </a:r>
            <a:r>
              <a:rPr lang="ko-KR" b="0" dirty="0">
                <a:ea typeface="+mj-lt"/>
                <a:cs typeface="+mj-lt"/>
              </a:rPr>
              <a:t>전세계 인구 사망원인 분석</a:t>
            </a:r>
            <a:endParaRPr lang="ko-KR" altLang="en-US" dirty="0">
              <a:ea typeface="+mj-lt"/>
              <a:cs typeface="+mj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F96AD8-D436-D5BD-78E1-7253A38E8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109728" tIns="109728" rIns="109728" bIns="91440" anchor="t"/>
          <a:lstStyle/>
          <a:p>
            <a:r>
              <a:rPr lang="ko-KR" altLang="en-US" dirty="0">
                <a:ea typeface="Malgun Gothic Semilight"/>
                <a:cs typeface="Malgun Gothic Semilight"/>
              </a:rPr>
              <a:t>목차</a:t>
            </a:r>
          </a:p>
          <a:p>
            <a:r>
              <a:rPr lang="ko-KR" altLang="en-US" dirty="0">
                <a:ea typeface="Malgun Gothic Semilight"/>
                <a:cs typeface="Malgun Gothic Semilight"/>
              </a:rPr>
              <a:t>1. 분석 배경</a:t>
            </a:r>
          </a:p>
          <a:p>
            <a:r>
              <a:rPr lang="ko-KR" altLang="en-US" dirty="0">
                <a:ea typeface="Malgun Gothic Semilight"/>
                <a:cs typeface="Malgun Gothic Semilight"/>
              </a:rPr>
              <a:t>2. 사용한 개발도구들</a:t>
            </a:r>
          </a:p>
          <a:p>
            <a:r>
              <a:rPr lang="ko-KR" altLang="en-US" dirty="0">
                <a:ea typeface="Malgun Gothic Semilight"/>
                <a:cs typeface="Malgun Gothic Semilight"/>
              </a:rPr>
              <a:t>3. 데이터 살펴보기</a:t>
            </a:r>
          </a:p>
          <a:p>
            <a:r>
              <a:rPr lang="ko-KR" altLang="en-US" dirty="0">
                <a:ea typeface="Malgun Gothic Semilight"/>
                <a:cs typeface="Malgun Gothic Semilight"/>
              </a:rPr>
              <a:t>4. 추가 데이터 수집</a:t>
            </a:r>
          </a:p>
          <a:p>
            <a:r>
              <a:rPr lang="ko-KR" altLang="en-US" dirty="0">
                <a:ea typeface="Malgun Gothic Semilight"/>
                <a:cs typeface="Malgun Gothic Semilight"/>
              </a:rPr>
              <a:t>5. 데이터베이스에 집어넣기</a:t>
            </a:r>
          </a:p>
          <a:p>
            <a:r>
              <a:rPr lang="ko-KR" altLang="en-US" dirty="0">
                <a:ea typeface="Malgun Gothic Semilight"/>
                <a:cs typeface="Malgun Gothic Semilight"/>
              </a:rPr>
              <a:t>6. </a:t>
            </a:r>
            <a:r>
              <a:rPr lang="ko-KR" altLang="en-US" dirty="0" err="1">
                <a:ea typeface="Malgun Gothic Semilight"/>
                <a:cs typeface="Malgun Gothic Semilight"/>
              </a:rPr>
              <a:t>웹개발</a:t>
            </a:r>
            <a:endParaRPr lang="ko-KR" altLang="en-US" dirty="0">
              <a:ea typeface="Malgun Gothic Semilight"/>
              <a:cs typeface="Malgun Gothic Semilight"/>
            </a:endParaRPr>
          </a:p>
          <a:p>
            <a:r>
              <a:rPr lang="ko-KR" altLang="en-US" dirty="0">
                <a:ea typeface="Malgun Gothic Semilight"/>
                <a:cs typeface="Malgun Gothic Semilight"/>
              </a:rPr>
              <a:t>7. 웹페이지 살펴보기</a:t>
            </a:r>
          </a:p>
          <a:p>
            <a:r>
              <a:rPr lang="ko-KR" altLang="en-US" dirty="0">
                <a:ea typeface="Malgun Gothic Semilight"/>
                <a:cs typeface="Malgun Gothic Semilight"/>
              </a:rPr>
              <a:t>8. </a:t>
            </a:r>
            <a:r>
              <a:rPr lang="ko-KR" altLang="en-US" dirty="0" err="1">
                <a:ea typeface="Malgun Gothic Semilight"/>
                <a:cs typeface="Malgun Gothic Semilight"/>
              </a:rPr>
              <a:t>느낀점</a:t>
            </a:r>
            <a:r>
              <a:rPr lang="ko-KR" altLang="en-US" dirty="0">
                <a:ea typeface="Malgun Gothic Semilight"/>
                <a:cs typeface="Malgun Gothic Semilight"/>
              </a:rPr>
              <a:t> 및 마무리</a:t>
            </a:r>
          </a:p>
        </p:txBody>
      </p:sp>
    </p:spTree>
    <p:extLst>
      <p:ext uri="{BB962C8B-B14F-4D97-AF65-F5344CB8AC3E}">
        <p14:creationId xmlns:p14="http://schemas.microsoft.com/office/powerpoint/2010/main" val="986936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1A5F12-E6A3-841D-45FB-9B9058CCC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499815"/>
            <a:ext cx="9238434" cy="857559"/>
          </a:xfrm>
        </p:spPr>
        <p:txBody>
          <a:bodyPr/>
          <a:lstStyle/>
          <a:p>
            <a:r>
              <a:rPr lang="ko-KR" altLang="en-US" dirty="0">
                <a:ea typeface="Malgun Gothic"/>
              </a:rPr>
              <a:t>6. 장고, </a:t>
            </a:r>
            <a:r>
              <a:rPr lang="ko-KR" altLang="en-US" dirty="0" err="1">
                <a:ea typeface="Malgun Gothic"/>
              </a:rPr>
              <a:t>html</a:t>
            </a:r>
            <a:r>
              <a:rPr lang="ko-KR" altLang="en-US" dirty="0">
                <a:ea typeface="Malgun Gothic"/>
              </a:rPr>
              <a:t>, </a:t>
            </a:r>
            <a:r>
              <a:rPr lang="ko-KR" altLang="en-US" dirty="0" err="1">
                <a:ea typeface="Malgun Gothic"/>
              </a:rPr>
              <a:t>css</a:t>
            </a:r>
            <a:r>
              <a:rPr lang="ko-KR" altLang="en-US" dirty="0">
                <a:ea typeface="Malgun Gothic"/>
              </a:rPr>
              <a:t>, </a:t>
            </a:r>
            <a:r>
              <a:rPr lang="ko-KR" altLang="en-US" dirty="0" err="1">
                <a:ea typeface="Malgun Gothic"/>
              </a:rPr>
              <a:t>js를</a:t>
            </a:r>
            <a:r>
              <a:rPr lang="ko-KR" altLang="en-US" dirty="0">
                <a:ea typeface="Malgun Gothic"/>
              </a:rPr>
              <a:t> 통한 </a:t>
            </a:r>
            <a:r>
              <a:rPr lang="ko-KR" altLang="en-US" dirty="0" err="1">
                <a:ea typeface="Malgun Gothic"/>
              </a:rPr>
              <a:t>웹개발</a:t>
            </a:r>
            <a:endParaRPr lang="ko-KR" dirty="0" err="1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851090-B410-9D48-CED3-F9E704459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93" y="1524834"/>
            <a:ext cx="9884687" cy="4726328"/>
          </a:xfrm>
        </p:spPr>
        <p:txBody>
          <a:bodyPr lIns="109728" tIns="109728" rIns="109728" bIns="91440" anchor="t"/>
          <a:lstStyle/>
          <a:p>
            <a:pPr marL="0" indent="0">
              <a:buNone/>
            </a:pPr>
            <a:endParaRPr lang="ko-KR" altLang="en-US" sz="1200" dirty="0">
              <a:ea typeface="Malgun Gothic Semilight"/>
              <a:cs typeface="Malgun Gothic Semilight"/>
            </a:endParaRPr>
          </a:p>
          <a:p>
            <a:pPr marL="0" indent="0">
              <a:buNone/>
            </a:pPr>
            <a:endParaRPr lang="ko-KR" altLang="en-US" dirty="0">
              <a:ea typeface="Malgun Gothic Semilight"/>
              <a:cs typeface="Malgun Gothic Semi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44F04E-402C-EEF9-AEFB-78AF84340862}"/>
              </a:ext>
            </a:extLst>
          </p:cNvPr>
          <p:cNvSpPr txBox="1"/>
          <p:nvPr/>
        </p:nvSpPr>
        <p:spPr>
          <a:xfrm>
            <a:off x="1311797" y="1929114"/>
            <a:ext cx="47359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Malgun Gothic Semilight"/>
              <a:cs typeface="Malgun Gothic Semi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C537F3-9D33-E996-478C-6F07459D735F}"/>
              </a:ext>
            </a:extLst>
          </p:cNvPr>
          <p:cNvSpPr txBox="1"/>
          <p:nvPr/>
        </p:nvSpPr>
        <p:spPr>
          <a:xfrm>
            <a:off x="1668684" y="1900177"/>
            <a:ext cx="8555619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Malgun Gothic Semilight"/>
                <a:cs typeface="Malgun Gothic Semilight"/>
              </a:rPr>
              <a:t>데이터베이스를 구축하고 나서는, 웹개발을 하였다. 웹사이트를 </a:t>
            </a:r>
            <a:r>
              <a:rPr lang="ko-KR" altLang="en-US" dirty="0" err="1">
                <a:ea typeface="Malgun Gothic Semilight"/>
                <a:cs typeface="Malgun Gothic Semilight"/>
              </a:rPr>
              <a:t>만드는과정은</a:t>
            </a:r>
            <a:r>
              <a:rPr lang="ko-KR" altLang="en-US" dirty="0">
                <a:ea typeface="Malgun Gothic Semilight"/>
                <a:cs typeface="Malgun Gothic Semilight"/>
              </a:rPr>
              <a:t> 너무 내용이 방대하고, 빅데이터 자체와 직접적인 연관성이 있는 부분이 </a:t>
            </a:r>
            <a:r>
              <a:rPr lang="ko-KR" altLang="en-US" dirty="0" err="1">
                <a:ea typeface="Malgun Gothic Semilight"/>
                <a:cs typeface="Malgun Gothic Semilight"/>
              </a:rPr>
              <a:t>아닌것이</a:t>
            </a:r>
            <a:r>
              <a:rPr lang="ko-KR" altLang="en-US" dirty="0">
                <a:ea typeface="Malgun Gothic Semilight"/>
                <a:cs typeface="Malgun Gothic Semilight"/>
              </a:rPr>
              <a:t> 많아서, 그 과정은 생략하고, 바로 웹사이트 결과물로 넘어가도록 하겠다.</a:t>
            </a:r>
          </a:p>
          <a:p>
            <a:endParaRPr lang="ko-KR" altLang="en-US" dirty="0">
              <a:ea typeface="Malgun Gothic Semilight"/>
              <a:cs typeface="Malgun Gothic Semilight"/>
            </a:endParaRPr>
          </a:p>
          <a:p>
            <a:r>
              <a:rPr lang="ko-KR" altLang="en-US" dirty="0">
                <a:solidFill>
                  <a:schemeClr val="bg1">
                    <a:lumMod val="65000"/>
                    <a:lumOff val="35000"/>
                  </a:schemeClr>
                </a:solidFill>
                <a:ea typeface="Malgun Gothic Semilight"/>
                <a:cs typeface="Malgun Gothic Semilight"/>
              </a:rPr>
              <a:t>+++이번 프로젝트에서 </a:t>
            </a:r>
            <a:r>
              <a:rPr lang="ko-KR" altLang="en-US" dirty="0" err="1">
                <a:solidFill>
                  <a:schemeClr val="bg1">
                    <a:lumMod val="65000"/>
                    <a:lumOff val="35000"/>
                  </a:schemeClr>
                </a:solidFill>
                <a:ea typeface="Malgun Gothic Semilight"/>
                <a:cs typeface="Malgun Gothic Semilight"/>
              </a:rPr>
              <a:t>알게되고</a:t>
            </a:r>
            <a:r>
              <a:rPr lang="ko-KR" altLang="en-US" dirty="0">
                <a:solidFill>
                  <a:schemeClr val="bg1">
                    <a:lumMod val="65000"/>
                    <a:lumOff val="35000"/>
                  </a:schemeClr>
                </a:solidFill>
                <a:ea typeface="Malgun Gothic Semilight"/>
                <a:cs typeface="Malgun Gothic Semilight"/>
              </a:rPr>
              <a:t>, 익힌 </a:t>
            </a:r>
            <a:r>
              <a:rPr lang="ko-KR" altLang="en-US" dirty="0" err="1">
                <a:solidFill>
                  <a:schemeClr val="bg1">
                    <a:lumMod val="65000"/>
                    <a:lumOff val="35000"/>
                  </a:schemeClr>
                </a:solidFill>
                <a:ea typeface="Malgun Gothic Semilight"/>
                <a:cs typeface="Malgun Gothic Semilight"/>
              </a:rPr>
              <a:t>웹개발</a:t>
            </a:r>
            <a:r>
              <a:rPr lang="ko-KR" altLang="en-US" dirty="0">
                <a:solidFill>
                  <a:schemeClr val="bg1">
                    <a:lumMod val="65000"/>
                    <a:lumOff val="35000"/>
                  </a:schemeClr>
                </a:solidFill>
                <a:ea typeface="Malgun Gothic Semilight"/>
                <a:cs typeface="Malgun Gothic Semilight"/>
              </a:rPr>
              <a:t> 기능, 센스들</a:t>
            </a:r>
          </a:p>
          <a:p>
            <a:r>
              <a:rPr lang="ko-KR" altLang="en-US" dirty="0">
                <a:solidFill>
                  <a:schemeClr val="bg1">
                    <a:lumMod val="65000"/>
                    <a:lumOff val="35000"/>
                  </a:schemeClr>
                </a:solidFill>
                <a:ea typeface="Malgun Gothic Semilight"/>
                <a:cs typeface="Malgun Gothic Semilight"/>
              </a:rPr>
              <a:t>1.  </a:t>
            </a:r>
            <a:r>
              <a:rPr lang="ko-KR" altLang="en-US" dirty="0" err="1">
                <a:solidFill>
                  <a:schemeClr val="bg1">
                    <a:lumMod val="65000"/>
                    <a:lumOff val="35000"/>
                  </a:schemeClr>
                </a:solidFill>
                <a:ea typeface="Malgun Gothic Semilight"/>
                <a:cs typeface="Malgun Gothic Semilight"/>
              </a:rPr>
              <a:t>async</a:t>
            </a:r>
            <a:r>
              <a:rPr lang="ko-KR" altLang="en-US" dirty="0">
                <a:solidFill>
                  <a:schemeClr val="bg1">
                    <a:lumMod val="65000"/>
                    <a:lumOff val="35000"/>
                  </a:schemeClr>
                </a:solidFill>
                <a:ea typeface="Malgun Gothic Semilight"/>
                <a:cs typeface="Malgun Gothic Semilight"/>
              </a:rPr>
              <a:t>, </a:t>
            </a:r>
            <a:r>
              <a:rPr lang="ko-KR" altLang="en-US" dirty="0" err="1">
                <a:solidFill>
                  <a:schemeClr val="bg1">
                    <a:lumMod val="65000"/>
                    <a:lumOff val="35000"/>
                  </a:schemeClr>
                </a:solidFill>
                <a:ea typeface="Malgun Gothic Semilight"/>
                <a:cs typeface="Malgun Gothic Semilight"/>
              </a:rPr>
              <a:t>await</a:t>
            </a:r>
            <a:r>
              <a:rPr lang="ko-KR" altLang="en-US" dirty="0">
                <a:solidFill>
                  <a:schemeClr val="bg1">
                    <a:lumMod val="65000"/>
                    <a:lumOff val="35000"/>
                  </a:schemeClr>
                </a:solidFill>
                <a:ea typeface="Malgun Gothic Semilight"/>
                <a:cs typeface="Malgun Gothic Semilight"/>
              </a:rPr>
              <a:t>, </a:t>
            </a:r>
            <a:r>
              <a:rPr lang="ko-KR" altLang="en-US" dirty="0" err="1">
                <a:solidFill>
                  <a:schemeClr val="bg1">
                    <a:lumMod val="65000"/>
                    <a:lumOff val="35000"/>
                  </a:schemeClr>
                </a:solidFill>
                <a:ea typeface="Malgun Gothic Semilight"/>
                <a:cs typeface="Malgun Gothic Semilight"/>
              </a:rPr>
              <a:t>fetch</a:t>
            </a:r>
            <a:r>
              <a:rPr lang="ko-KR" altLang="en-US" dirty="0">
                <a:solidFill>
                  <a:schemeClr val="bg1">
                    <a:lumMod val="65000"/>
                    <a:lumOff val="35000"/>
                  </a:schemeClr>
                </a:solidFill>
                <a:ea typeface="Malgun Gothic Semilight"/>
                <a:cs typeface="Malgun Gothic Semilight"/>
              </a:rPr>
              <a:t>, </a:t>
            </a:r>
            <a:r>
              <a:rPr lang="ko-KR" altLang="en-US" dirty="0" err="1">
                <a:solidFill>
                  <a:schemeClr val="bg1">
                    <a:lumMod val="65000"/>
                    <a:lumOff val="35000"/>
                  </a:schemeClr>
                </a:solidFill>
                <a:ea typeface="Malgun Gothic Semilight"/>
                <a:cs typeface="Malgun Gothic Semilight"/>
              </a:rPr>
              <a:t>ajax</a:t>
            </a:r>
            <a:endParaRPr lang="ko-KR" altLang="en-US" dirty="0">
              <a:solidFill>
                <a:schemeClr val="bg1">
                  <a:lumMod val="65000"/>
                  <a:lumOff val="35000"/>
                </a:schemeClr>
              </a:solidFill>
              <a:ea typeface="Malgun Gothic Semilight"/>
              <a:cs typeface="Malgun Gothic Semilight"/>
            </a:endParaRPr>
          </a:p>
          <a:p>
            <a:r>
              <a:rPr lang="ko-KR" altLang="en-US" dirty="0">
                <a:solidFill>
                  <a:schemeClr val="bg1">
                    <a:lumMod val="65000"/>
                    <a:lumOff val="35000"/>
                  </a:schemeClr>
                </a:solidFill>
                <a:ea typeface="Malgun Gothic Semilight"/>
                <a:cs typeface="Malgun Gothic Semilight"/>
              </a:rPr>
              <a:t>2.  chart.js</a:t>
            </a:r>
          </a:p>
          <a:p>
            <a:r>
              <a:rPr lang="ko-KR" altLang="en-US" dirty="0">
                <a:solidFill>
                  <a:schemeClr val="bg1">
                    <a:lumMod val="65000"/>
                    <a:lumOff val="35000"/>
                  </a:schemeClr>
                </a:solidFill>
                <a:ea typeface="Malgun Gothic Semilight"/>
                <a:cs typeface="Malgun Gothic Semilight"/>
              </a:rPr>
              <a:t>3. 아코디언메뉴</a:t>
            </a:r>
          </a:p>
          <a:p>
            <a:r>
              <a:rPr lang="ko-KR" altLang="en-US" dirty="0">
                <a:solidFill>
                  <a:schemeClr val="bg1">
                    <a:lumMod val="65000"/>
                    <a:lumOff val="35000"/>
                  </a:schemeClr>
                </a:solidFill>
                <a:ea typeface="Malgun Gothic Semilight"/>
                <a:cs typeface="Malgun Gothic Semilight"/>
              </a:rPr>
              <a:t>4. </a:t>
            </a:r>
            <a:r>
              <a:rPr lang="ko-KR" altLang="en-US" err="1">
                <a:solidFill>
                  <a:schemeClr val="bg1">
                    <a:lumMod val="65000"/>
                    <a:lumOff val="35000"/>
                  </a:schemeClr>
                </a:solidFill>
                <a:ea typeface="Malgun Gothic Semilight"/>
                <a:cs typeface="Malgun Gothic Semilight"/>
              </a:rPr>
              <a:t>toggleBtn</a:t>
            </a:r>
            <a:endParaRPr lang="ko-KR" altLang="en-US">
              <a:solidFill>
                <a:schemeClr val="bg1">
                  <a:lumMod val="65000"/>
                  <a:lumOff val="35000"/>
                </a:schemeClr>
              </a:solidFill>
              <a:ea typeface="Malgun Gothic Semilight"/>
              <a:cs typeface="Malgun Gothic Semilight"/>
            </a:endParaRPr>
          </a:p>
          <a:p>
            <a:r>
              <a:rPr lang="ko-KR" altLang="en-US" dirty="0">
                <a:solidFill>
                  <a:schemeClr val="bg1">
                    <a:lumMod val="65000"/>
                    <a:lumOff val="35000"/>
                  </a:schemeClr>
                </a:solidFill>
                <a:ea typeface="Malgun Gothic Semilight"/>
                <a:cs typeface="Malgun Gothic Semilight"/>
              </a:rPr>
              <a:t>5. </a:t>
            </a:r>
            <a:r>
              <a:rPr lang="ko-KR" altLang="en-US" err="1">
                <a:solidFill>
                  <a:schemeClr val="bg1">
                    <a:lumMod val="65000"/>
                    <a:lumOff val="35000"/>
                  </a:schemeClr>
                </a:solidFill>
                <a:ea typeface="Malgun Gothic Semilight"/>
                <a:cs typeface="Malgun Gothic Semilight"/>
              </a:rPr>
              <a:t>flex레이아웃</a:t>
            </a:r>
            <a:endParaRPr lang="ko-KR" altLang="en-US">
              <a:solidFill>
                <a:schemeClr val="bg1">
                  <a:lumMod val="65000"/>
                  <a:lumOff val="35000"/>
                </a:schemeClr>
              </a:solidFill>
              <a:ea typeface="Malgun Gothic Semilight"/>
              <a:cs typeface="Malgun Gothic Semilight"/>
            </a:endParaRPr>
          </a:p>
          <a:p>
            <a:r>
              <a:rPr lang="ko-KR" altLang="en-US" dirty="0">
                <a:solidFill>
                  <a:schemeClr val="bg1">
                    <a:lumMod val="65000"/>
                    <a:lumOff val="35000"/>
                  </a:schemeClr>
                </a:solidFill>
                <a:ea typeface="Malgun Gothic Semilight"/>
                <a:cs typeface="Malgun Gothic Semilight"/>
              </a:rPr>
              <a:t>6. </a:t>
            </a:r>
            <a:r>
              <a:rPr lang="ko-KR" altLang="en-US" err="1">
                <a:solidFill>
                  <a:schemeClr val="bg1">
                    <a:lumMod val="65000"/>
                    <a:lumOff val="35000"/>
                  </a:schemeClr>
                </a:solidFill>
                <a:ea typeface="Malgun Gothic Semilight"/>
                <a:cs typeface="Malgun Gothic Semilight"/>
              </a:rPr>
              <a:t>시멘틱웹설계의</a:t>
            </a:r>
            <a:r>
              <a:rPr lang="ko-KR" altLang="en-US" dirty="0">
                <a:solidFill>
                  <a:schemeClr val="bg1">
                    <a:lumMod val="65000"/>
                    <a:lumOff val="35000"/>
                  </a:schemeClr>
                </a:solidFill>
                <a:ea typeface="Malgun Gothic Semilight"/>
                <a:cs typeface="Malgun Gothic Semilight"/>
              </a:rPr>
              <a:t> 중요성</a:t>
            </a:r>
          </a:p>
          <a:p>
            <a:r>
              <a:rPr lang="ko-KR" altLang="en-US" dirty="0">
                <a:solidFill>
                  <a:schemeClr val="bg1">
                    <a:lumMod val="65000"/>
                    <a:lumOff val="35000"/>
                  </a:schemeClr>
                </a:solidFill>
                <a:ea typeface="Malgun Gothic Semilight"/>
                <a:cs typeface="Malgun Gothic Semilight"/>
              </a:rPr>
              <a:t>7. 함수는 한가지 일만 </a:t>
            </a:r>
            <a:r>
              <a:rPr lang="ko-KR" altLang="en-US" err="1">
                <a:solidFill>
                  <a:schemeClr val="bg1">
                    <a:lumMod val="65000"/>
                    <a:lumOff val="35000"/>
                  </a:schemeClr>
                </a:solidFill>
                <a:ea typeface="Malgun Gothic Semilight"/>
                <a:cs typeface="Malgun Gothic Semilight"/>
              </a:rPr>
              <a:t>잘해야한다</a:t>
            </a:r>
            <a:r>
              <a:rPr lang="ko-KR" altLang="en-US" dirty="0">
                <a:solidFill>
                  <a:schemeClr val="bg1">
                    <a:lumMod val="65000"/>
                    <a:lumOff val="35000"/>
                  </a:schemeClr>
                </a:solidFill>
                <a:ea typeface="Malgun Gothic Semilight"/>
                <a:cs typeface="Malgun Gothic Semilight"/>
              </a:rPr>
              <a:t>.(기능을 쪼개서 함수를 </a:t>
            </a:r>
            <a:r>
              <a:rPr lang="ko-KR" altLang="en-US" err="1">
                <a:solidFill>
                  <a:schemeClr val="bg1">
                    <a:lumMod val="65000"/>
                    <a:lumOff val="35000"/>
                  </a:schemeClr>
                </a:solidFill>
                <a:ea typeface="Malgun Gothic Semilight"/>
                <a:cs typeface="Malgun Gothic Semilight"/>
              </a:rPr>
              <a:t>만들어야한다</a:t>
            </a:r>
            <a:r>
              <a:rPr lang="ko-KR" altLang="en-US" dirty="0">
                <a:solidFill>
                  <a:schemeClr val="bg1">
                    <a:lumMod val="65000"/>
                    <a:lumOff val="35000"/>
                  </a:schemeClr>
                </a:solidFill>
                <a:ea typeface="Malgun Gothic Semilight"/>
                <a:cs typeface="Malgun Gothic Semilight"/>
              </a:rPr>
              <a:t>)</a:t>
            </a:r>
          </a:p>
          <a:p>
            <a:r>
              <a:rPr lang="ko-KR" altLang="en-US" dirty="0">
                <a:solidFill>
                  <a:schemeClr val="bg1">
                    <a:lumMod val="65000"/>
                    <a:lumOff val="35000"/>
                  </a:schemeClr>
                </a:solidFill>
                <a:ea typeface="Malgun Gothic Semilight"/>
                <a:cs typeface="Malgun Gothic Semilight"/>
              </a:rPr>
              <a:t>8. </a:t>
            </a:r>
            <a:r>
              <a:rPr lang="ko-KR" altLang="en-US" err="1">
                <a:solidFill>
                  <a:schemeClr val="bg1">
                    <a:lumMod val="65000"/>
                    <a:lumOff val="35000"/>
                  </a:schemeClr>
                </a:solidFill>
                <a:ea typeface="Malgun Gothic Semilight"/>
                <a:cs typeface="Malgun Gothic Semilight"/>
              </a:rPr>
              <a:t>RestApi</a:t>
            </a:r>
            <a:r>
              <a:rPr lang="ko-KR" altLang="en-US" dirty="0">
                <a:solidFill>
                  <a:schemeClr val="bg1">
                    <a:lumMod val="65000"/>
                    <a:lumOff val="35000"/>
                  </a:schemeClr>
                </a:solidFill>
                <a:ea typeface="Malgun Gothic Semilight"/>
                <a:cs typeface="Malgun Gothic Semilight"/>
              </a:rPr>
              <a:t> 네이밍 센스의 중요성</a:t>
            </a:r>
          </a:p>
          <a:p>
            <a:r>
              <a:rPr lang="ko-KR" altLang="en-US" dirty="0">
                <a:solidFill>
                  <a:schemeClr val="bg1">
                    <a:lumMod val="65000"/>
                    <a:lumOff val="35000"/>
                  </a:schemeClr>
                </a:solidFill>
                <a:ea typeface="Malgun Gothic Semilight"/>
                <a:cs typeface="Malgun Gothic Semilight"/>
              </a:rPr>
              <a:t>9. </a:t>
            </a:r>
            <a:r>
              <a:rPr lang="ko-KR" altLang="en-US" err="1">
                <a:solidFill>
                  <a:schemeClr val="bg1">
                    <a:lumMod val="65000"/>
                    <a:lumOff val="35000"/>
                  </a:schemeClr>
                </a:solidFill>
                <a:ea typeface="Malgun Gothic Semilight"/>
                <a:cs typeface="Malgun Gothic Semilight"/>
              </a:rPr>
              <a:t>장고ORM의</a:t>
            </a:r>
            <a:r>
              <a:rPr lang="ko-KR" altLang="en-US" dirty="0">
                <a:solidFill>
                  <a:schemeClr val="bg1">
                    <a:lumMod val="65000"/>
                    <a:lumOff val="35000"/>
                  </a:schemeClr>
                </a:solidFill>
                <a:ea typeface="Malgun Gothic Semilight"/>
                <a:cs typeface="Malgun Gothic Semilight"/>
              </a:rPr>
              <a:t> 몰랐던 기능들(</a:t>
            </a:r>
            <a:r>
              <a:rPr lang="ko-KR" altLang="en-US" err="1">
                <a:solidFill>
                  <a:schemeClr val="bg1">
                    <a:lumMod val="65000"/>
                    <a:lumOff val="35000"/>
                  </a:schemeClr>
                </a:solidFill>
                <a:ea typeface="Malgun Gothic Semilight"/>
                <a:cs typeface="Malgun Gothic Semilight"/>
              </a:rPr>
              <a:t>Q,F,values</a:t>
            </a:r>
            <a:r>
              <a:rPr lang="ko-KR" altLang="en-US" dirty="0">
                <a:solidFill>
                  <a:schemeClr val="bg1">
                    <a:lumMod val="65000"/>
                    <a:lumOff val="35000"/>
                  </a:schemeClr>
                </a:solidFill>
                <a:ea typeface="Malgun Gothic Semilight"/>
                <a:cs typeface="Malgun Gothic Semilight"/>
              </a:rPr>
              <a:t>, </a:t>
            </a:r>
            <a:r>
              <a:rPr lang="ko-KR" altLang="en-US" err="1">
                <a:solidFill>
                  <a:schemeClr val="bg1">
                    <a:lumMod val="65000"/>
                    <a:lumOff val="35000"/>
                  </a:schemeClr>
                </a:solidFill>
                <a:ea typeface="Malgun Gothic Semilight"/>
                <a:cs typeface="Malgun Gothic Semilight"/>
              </a:rPr>
              <a:t>annotate</a:t>
            </a:r>
            <a:r>
              <a:rPr lang="ko-KR" altLang="en-US" dirty="0">
                <a:solidFill>
                  <a:schemeClr val="bg1">
                    <a:lumMod val="65000"/>
                    <a:lumOff val="35000"/>
                  </a:schemeClr>
                </a:solidFill>
                <a:ea typeface="Malgun Gothic Semilight"/>
                <a:cs typeface="Malgun Gothic Semilight"/>
              </a:rPr>
              <a:t>, </a:t>
            </a:r>
            <a:r>
              <a:rPr lang="ko-KR" altLang="en-US" err="1">
                <a:solidFill>
                  <a:schemeClr val="bg1">
                    <a:lumMod val="65000"/>
                    <a:lumOff val="35000"/>
                  </a:schemeClr>
                </a:solidFill>
                <a:ea typeface="Malgun Gothic Semilight"/>
                <a:cs typeface="Malgun Gothic Semilight"/>
              </a:rPr>
              <a:t>aggregate</a:t>
            </a:r>
            <a:r>
              <a:rPr lang="ko-KR" altLang="en-US" dirty="0">
                <a:solidFill>
                  <a:schemeClr val="bg1">
                    <a:lumMod val="65000"/>
                    <a:lumOff val="35000"/>
                  </a:schemeClr>
                </a:solidFill>
                <a:ea typeface="Malgun Gothic Semilight"/>
                <a:cs typeface="Malgun Gothic Semilight"/>
              </a:rPr>
              <a:t>, </a:t>
            </a:r>
            <a:r>
              <a:rPr lang="ko-KR" altLang="en-US" err="1">
                <a:solidFill>
                  <a:schemeClr val="bg1">
                    <a:lumMod val="65000"/>
                    <a:lumOff val="35000"/>
                  </a:schemeClr>
                </a:solidFill>
                <a:ea typeface="Malgun Gothic Semilight"/>
                <a:cs typeface="Malgun Gothic Semilight"/>
              </a:rPr>
              <a:t>exclude</a:t>
            </a:r>
            <a:r>
              <a:rPr lang="ko-KR" altLang="en-US" dirty="0">
                <a:solidFill>
                  <a:schemeClr val="bg1">
                    <a:lumMod val="65000"/>
                    <a:lumOff val="35000"/>
                  </a:schemeClr>
                </a:solidFill>
                <a:ea typeface="Malgun Gothic Semilight"/>
                <a:cs typeface="Malgun Gothic Semilight"/>
              </a:rPr>
              <a:t>, </a:t>
            </a:r>
            <a:r>
              <a:rPr lang="ko-KR" altLang="en-US" err="1">
                <a:solidFill>
                  <a:schemeClr val="bg1">
                    <a:lumMod val="65000"/>
                    <a:lumOff val="35000"/>
                  </a:schemeClr>
                </a:solidFill>
                <a:ea typeface="Malgun Gothic Semilight"/>
                <a:cs typeface="Malgun Gothic Semilight"/>
              </a:rPr>
              <a:t>manager</a:t>
            </a:r>
            <a:r>
              <a:rPr lang="ko-KR" altLang="en-US" dirty="0">
                <a:solidFill>
                  <a:schemeClr val="bg1">
                    <a:lumMod val="65000"/>
                    <a:lumOff val="35000"/>
                  </a:schemeClr>
                </a:solidFill>
                <a:ea typeface="Malgun Gothic Semilight"/>
                <a:cs typeface="Malgun Gothic Semiligh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21546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1A5F12-E6A3-841D-45FB-9B9058CCC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499815"/>
            <a:ext cx="9238434" cy="857559"/>
          </a:xfrm>
        </p:spPr>
        <p:txBody>
          <a:bodyPr/>
          <a:lstStyle/>
          <a:p>
            <a:r>
              <a:rPr lang="ko-KR" altLang="en-US" dirty="0">
                <a:ea typeface="Malgun Gothic"/>
              </a:rPr>
              <a:t>7. 웹페이지 살펴보기(1)</a:t>
            </a:r>
            <a:endParaRPr 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851090-B410-9D48-CED3-F9E704459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1466961"/>
            <a:ext cx="9884687" cy="4726328"/>
          </a:xfrm>
        </p:spPr>
        <p:txBody>
          <a:bodyPr lIns="109728" tIns="109728" rIns="109728" bIns="91440" anchor="t"/>
          <a:lstStyle/>
          <a:p>
            <a:pPr marL="0" indent="0">
              <a:buNone/>
            </a:pPr>
            <a:endParaRPr lang="ko-KR" altLang="en-US" sz="1200" dirty="0">
              <a:ea typeface="Malgun Gothic Semilight"/>
              <a:cs typeface="Malgun Gothic Semilight"/>
            </a:endParaRPr>
          </a:p>
          <a:p>
            <a:pPr marL="0" indent="0">
              <a:buNone/>
            </a:pPr>
            <a:endParaRPr lang="ko-KR" altLang="en-US" dirty="0">
              <a:ea typeface="Malgun Gothic Semilight"/>
              <a:cs typeface="Malgun Gothic Semi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44F04E-402C-EEF9-AEFB-78AF84340862}"/>
              </a:ext>
            </a:extLst>
          </p:cNvPr>
          <p:cNvSpPr txBox="1"/>
          <p:nvPr/>
        </p:nvSpPr>
        <p:spPr>
          <a:xfrm>
            <a:off x="1273215" y="1668684"/>
            <a:ext cx="4244051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Malgun Gothic Semilight"/>
                <a:cs typeface="Malgun Gothic Semilight"/>
              </a:rPr>
              <a:t>장고 프로젝트 파일을 열고 </a:t>
            </a:r>
            <a:r>
              <a:rPr lang="ko-KR" altLang="en-US" dirty="0" err="1">
                <a:ea typeface="Malgun Gothic Semilight"/>
                <a:cs typeface="Malgun Gothic Semilight"/>
              </a:rPr>
              <a:t>runserver를</a:t>
            </a:r>
            <a:r>
              <a:rPr lang="ko-KR" altLang="en-US" dirty="0">
                <a:ea typeface="Malgun Gothic Semilight"/>
                <a:cs typeface="Malgun Gothic Semilight"/>
              </a:rPr>
              <a:t> 해주었다면, localhost:127.0.0.1:8000/</a:t>
            </a:r>
            <a:r>
              <a:rPr lang="ko-KR" altLang="en-US" dirty="0" err="1">
                <a:ea typeface="Malgun Gothic Semilight"/>
                <a:cs typeface="Malgun Gothic Semilight"/>
              </a:rPr>
              <a:t>으로</a:t>
            </a:r>
            <a:r>
              <a:rPr lang="ko-KR" altLang="en-US" dirty="0">
                <a:ea typeface="Malgun Gothic Semilight"/>
                <a:cs typeface="Malgun Gothic Semilight"/>
              </a:rPr>
              <a:t> 접속하면 다음과 같은 페이지가 나온다.</a:t>
            </a:r>
          </a:p>
          <a:p>
            <a:endParaRPr lang="ko-KR" altLang="en-US" dirty="0">
              <a:ea typeface="Malgun Gothic Semilight"/>
              <a:cs typeface="Malgun Gothic Semilight"/>
            </a:endParaRPr>
          </a:p>
          <a:p>
            <a:r>
              <a:rPr lang="ko-KR" altLang="en-US" dirty="0">
                <a:ea typeface="Malgun Gothic Semilight"/>
                <a:cs typeface="Malgun Gothic Semilight"/>
              </a:rPr>
              <a:t>먼저, 로딩이 되면 나타나는 이화면에서, 사망원인들이 한 열로 나열되는 것을 볼 수 있다.</a:t>
            </a:r>
          </a:p>
          <a:p>
            <a:r>
              <a:rPr lang="ko-KR" altLang="en-US" dirty="0">
                <a:ea typeface="Malgun Gothic Semilight"/>
                <a:cs typeface="Malgun Gothic Semilight"/>
              </a:rPr>
              <a:t>사망요인별로, 30년동안 사망자수가 많은 순으로 정렬한 것으로, 색깔이 있는 바는, 사망자수의 상대적인 크기를 의미한다.</a:t>
            </a:r>
          </a:p>
          <a:p>
            <a:endParaRPr lang="ko-KR" altLang="en-US" dirty="0">
              <a:ea typeface="Malgun Gothic Semilight"/>
              <a:cs typeface="Malgun Gothic Semilight"/>
            </a:endParaRPr>
          </a:p>
          <a:p>
            <a:r>
              <a:rPr lang="ko-KR" altLang="en-US" dirty="0">
                <a:ea typeface="Malgun Gothic Semilight"/>
                <a:cs typeface="Malgun Gothic Semilight"/>
              </a:rPr>
              <a:t>이 첫 화면의 사망요인별 바그래프를 통해서, 어떤 요인이 30년동안 사망에 전반적으로 많은 영향력이 있었는지 파악할 수 있다.</a:t>
            </a:r>
          </a:p>
        </p:txBody>
      </p:sp>
      <p:pic>
        <p:nvPicPr>
          <p:cNvPr id="7" name="그림 7">
            <a:extLst>
              <a:ext uri="{FF2B5EF4-FFF2-40B4-BE49-F238E27FC236}">
                <a16:creationId xmlns:a16="http://schemas.microsoft.com/office/drawing/2014/main" id="{A2997B26-31A6-7A6F-6E85-F8EBE29D7F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87" t="2017" r="87" b="310"/>
          <a:stretch/>
        </p:blipFill>
        <p:spPr>
          <a:xfrm>
            <a:off x="5440102" y="1745850"/>
            <a:ext cx="6824248" cy="370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78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1A5F12-E6A3-841D-45FB-9B9058CCC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499815"/>
            <a:ext cx="9238434" cy="857559"/>
          </a:xfrm>
        </p:spPr>
        <p:txBody>
          <a:bodyPr/>
          <a:lstStyle/>
          <a:p>
            <a:r>
              <a:rPr lang="ko-KR" altLang="en-US" dirty="0">
                <a:ea typeface="Malgun Gothic"/>
              </a:rPr>
              <a:t>7. 웹페이지 살펴보기(2)</a:t>
            </a:r>
            <a:endParaRPr 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851090-B410-9D48-CED3-F9E704459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1466961"/>
            <a:ext cx="9884687" cy="4726328"/>
          </a:xfrm>
        </p:spPr>
        <p:txBody>
          <a:bodyPr lIns="109728" tIns="109728" rIns="109728" bIns="91440" anchor="t"/>
          <a:lstStyle/>
          <a:p>
            <a:pPr marL="0" indent="0">
              <a:buNone/>
            </a:pPr>
            <a:endParaRPr lang="ko-KR" altLang="en-US" sz="1200" dirty="0">
              <a:ea typeface="Malgun Gothic Semilight"/>
              <a:cs typeface="Malgun Gothic Semilight"/>
            </a:endParaRPr>
          </a:p>
          <a:p>
            <a:pPr marL="0" indent="0">
              <a:buNone/>
            </a:pPr>
            <a:endParaRPr lang="ko-KR" altLang="en-US" dirty="0">
              <a:ea typeface="Malgun Gothic Semilight"/>
              <a:cs typeface="Malgun Gothic Semi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44F04E-402C-EEF9-AEFB-78AF84340862}"/>
              </a:ext>
            </a:extLst>
          </p:cNvPr>
          <p:cNvSpPr txBox="1"/>
          <p:nvPr/>
        </p:nvSpPr>
        <p:spPr>
          <a:xfrm>
            <a:off x="1273215" y="1668684"/>
            <a:ext cx="4244051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ea typeface="Malgun Gothic Semilight"/>
                <a:cs typeface="Malgun Gothic Semilight"/>
              </a:rPr>
              <a:t>나열된 </a:t>
            </a:r>
            <a:r>
              <a:rPr lang="ko-KR" altLang="en-US" sz="1400" dirty="0" err="1">
                <a:ea typeface="Malgun Gothic Semilight"/>
                <a:cs typeface="Malgun Gothic Semilight"/>
              </a:rPr>
              <a:t>사망요인중</a:t>
            </a:r>
            <a:r>
              <a:rPr lang="ko-KR" altLang="en-US" sz="1400" dirty="0">
                <a:ea typeface="Malgun Gothic Semilight"/>
                <a:cs typeface="Malgun Gothic Semilight"/>
              </a:rPr>
              <a:t> </a:t>
            </a:r>
            <a:r>
              <a:rPr lang="ko-KR" altLang="en-US" sz="1400" dirty="0" err="1">
                <a:ea typeface="Malgun Gothic Semilight"/>
                <a:cs typeface="Malgun Gothic Semilight"/>
              </a:rPr>
              <a:t>한개를</a:t>
            </a:r>
            <a:r>
              <a:rPr lang="ko-KR" altLang="en-US" sz="1400" dirty="0">
                <a:ea typeface="Malgun Gothic Semilight"/>
                <a:cs typeface="Malgun Gothic Semilight"/>
              </a:rPr>
              <a:t>, 마우스로 클릭을 해보자.</a:t>
            </a:r>
          </a:p>
          <a:p>
            <a:r>
              <a:rPr lang="ko-KR" altLang="en-US" sz="1400" dirty="0">
                <a:ea typeface="Malgun Gothic Semilight"/>
                <a:cs typeface="Malgun Gothic Semilight"/>
              </a:rPr>
              <a:t>그러면 아코디언 메뉴가 펼쳐진다.</a:t>
            </a:r>
          </a:p>
          <a:p>
            <a:r>
              <a:rPr lang="ko-KR" altLang="en-US" sz="1400" dirty="0">
                <a:ea typeface="Malgun Gothic Semilight"/>
                <a:cs typeface="Malgun Gothic Semilight"/>
              </a:rPr>
              <a:t>그 아코디언 메뉴 안에는, 클릭한 해당 사망요인에 대해서, </a:t>
            </a:r>
          </a:p>
          <a:p>
            <a:r>
              <a:rPr lang="ko-KR" altLang="en-US" sz="1400" dirty="0">
                <a:ea typeface="Malgun Gothic Semilight"/>
                <a:cs typeface="Malgun Gothic Semilight"/>
              </a:rPr>
              <a:t>그 요인으로 인해 상대적으로 가장 많은 사람이 죽은 나라 순서로 정렬된 테이블이 들어있다.</a:t>
            </a:r>
          </a:p>
          <a:p>
            <a:r>
              <a:rPr lang="ko-KR" altLang="en-US" sz="1400" dirty="0">
                <a:ea typeface="Malgun Gothic Semilight"/>
                <a:cs typeface="Malgun Gothic Semilight"/>
              </a:rPr>
              <a:t>여기서도 동일하게 각 나라 레코드마다 표시된 색칠된 바는, 상대적인 크기를 의미한다. (바 그래프)</a:t>
            </a:r>
          </a:p>
          <a:p>
            <a:endParaRPr lang="ko-KR" altLang="en-US" sz="1400" dirty="0">
              <a:ea typeface="Malgun Gothic Semilight"/>
              <a:cs typeface="Malgun Gothic Semilight"/>
            </a:endParaRPr>
          </a:p>
          <a:p>
            <a:r>
              <a:rPr lang="ko-KR" altLang="en-US" sz="1400" dirty="0">
                <a:ea typeface="Malgun Gothic Semilight"/>
                <a:cs typeface="Malgun Gothic Semilight"/>
              </a:rPr>
              <a:t>우측의 앞쪽사진(분쟁과 테러)을 살펴보자</a:t>
            </a:r>
          </a:p>
          <a:p>
            <a:r>
              <a:rPr lang="ko-KR" altLang="en-US" sz="1400" dirty="0">
                <a:ea typeface="Malgun Gothic Semilight"/>
                <a:cs typeface="Malgun Gothic Semilight"/>
              </a:rPr>
              <a:t>사망률이 1등인 나라(</a:t>
            </a:r>
            <a:r>
              <a:rPr lang="ko-KR" altLang="en-US" sz="1400" dirty="0" err="1">
                <a:ea typeface="Malgun Gothic Semilight"/>
                <a:cs typeface="Malgun Gothic Semilight"/>
              </a:rPr>
              <a:t>Rwanda</a:t>
            </a:r>
            <a:r>
              <a:rPr lang="ko-KR" altLang="en-US" sz="1400" dirty="0">
                <a:ea typeface="Malgun Gothic Semilight"/>
                <a:cs typeface="Malgun Gothic Semilight"/>
              </a:rPr>
              <a:t>)의 사망률이 </a:t>
            </a:r>
            <a:r>
              <a:rPr lang="ko-KR" altLang="en-US" sz="1400" dirty="0" err="1">
                <a:ea typeface="Malgun Gothic Semilight"/>
                <a:cs typeface="Malgun Gothic Semilight"/>
              </a:rPr>
              <a:t>압도적인것이</a:t>
            </a:r>
            <a:r>
              <a:rPr lang="ko-KR" altLang="en-US" sz="1400" dirty="0">
                <a:ea typeface="Malgun Gothic Semilight"/>
                <a:cs typeface="Malgun Gothic Semilight"/>
              </a:rPr>
              <a:t> 한눈에 들어온다</a:t>
            </a:r>
          </a:p>
          <a:p>
            <a:r>
              <a:rPr lang="ko-KR" altLang="en-US" sz="1400" dirty="0">
                <a:ea typeface="Malgun Gothic Semilight"/>
                <a:cs typeface="Malgun Gothic Semilight"/>
              </a:rPr>
              <a:t>뒤쪽사진(종양)과는 다른 양상이다</a:t>
            </a:r>
            <a:r>
              <a:rPr lang="ko-KR" altLang="en-US" dirty="0">
                <a:ea typeface="Malgun Gothic Semilight"/>
                <a:cs typeface="Malgun Gothic Semilight"/>
              </a:rPr>
              <a:t> </a:t>
            </a:r>
          </a:p>
          <a:p>
            <a:r>
              <a:rPr lang="ko-KR" altLang="en-US" sz="1400" dirty="0">
                <a:ea typeface="Malgun Gothic Semilight"/>
                <a:cs typeface="Malgun Gothic Semilight"/>
              </a:rPr>
              <a:t>이런 비교를 통해서, 특이사항을 확인하고, 세부적인 분석의 방향을 잡을 수 </a:t>
            </a:r>
            <a:r>
              <a:rPr lang="ko-KR" altLang="en-US" sz="1400" dirty="0" err="1">
                <a:ea typeface="Malgun Gothic Semilight"/>
                <a:cs typeface="Malgun Gothic Semilight"/>
              </a:rPr>
              <a:t>있게된다</a:t>
            </a:r>
            <a:r>
              <a:rPr lang="ko-KR" altLang="en-US" sz="1400" dirty="0">
                <a:ea typeface="Malgun Gothic Semilight"/>
                <a:cs typeface="Malgun Gothic Semilight"/>
              </a:rPr>
              <a:t>.</a:t>
            </a:r>
          </a:p>
          <a:p>
            <a:r>
              <a:rPr lang="ko-KR" altLang="en-US" sz="1400" dirty="0">
                <a:ea typeface="Malgun Gothic Semilight"/>
                <a:cs typeface="Malgun Gothic Semilight"/>
              </a:rPr>
              <a:t>(</a:t>
            </a:r>
            <a:r>
              <a:rPr lang="ko-KR" altLang="en-US" sz="1400" dirty="0" err="1">
                <a:ea typeface="Malgun Gothic Semilight"/>
                <a:cs typeface="Malgun Gothic Semilight"/>
              </a:rPr>
              <a:t>Rwanda가</a:t>
            </a:r>
            <a:r>
              <a:rPr lang="ko-KR" altLang="en-US" sz="1400" dirty="0">
                <a:ea typeface="Malgun Gothic Semilight"/>
                <a:cs typeface="Malgun Gothic Semilight"/>
              </a:rPr>
              <a:t> 압도적으로 사망률이 높은데, 이것을 </a:t>
            </a:r>
            <a:r>
              <a:rPr lang="ko-KR" altLang="en-US" sz="1400" dirty="0" err="1">
                <a:ea typeface="Malgun Gothic Semilight"/>
                <a:cs typeface="Malgun Gothic Semilight"/>
              </a:rPr>
              <a:t>인지할수</a:t>
            </a:r>
            <a:r>
              <a:rPr lang="ko-KR" altLang="en-US" sz="1400" dirty="0">
                <a:ea typeface="Malgun Gothic Semilight"/>
                <a:cs typeface="Malgun Gothic Semilight"/>
              </a:rPr>
              <a:t> 있게 됨으로써 그 뒤에 숨겨진 원인이 무엇인지 조사하게 되고 깊숙한 분석으로 </a:t>
            </a:r>
            <a:r>
              <a:rPr lang="ko-KR" altLang="en-US" sz="1400" dirty="0" err="1">
                <a:ea typeface="Malgun Gothic Semilight"/>
                <a:cs typeface="Malgun Gothic Semilight"/>
              </a:rPr>
              <a:t>이어질수</a:t>
            </a:r>
            <a:r>
              <a:rPr lang="ko-KR" altLang="en-US" sz="1400" dirty="0">
                <a:ea typeface="Malgun Gothic Semilight"/>
                <a:cs typeface="Malgun Gothic Semilight"/>
              </a:rPr>
              <a:t> </a:t>
            </a:r>
            <a:r>
              <a:rPr lang="ko-KR" altLang="en-US" sz="1400" dirty="0" err="1">
                <a:ea typeface="Malgun Gothic Semilight"/>
                <a:cs typeface="Malgun Gothic Semilight"/>
              </a:rPr>
              <a:t>있는출발점이</a:t>
            </a:r>
            <a:r>
              <a:rPr lang="ko-KR" altLang="en-US" sz="1400" dirty="0">
                <a:ea typeface="Malgun Gothic Semilight"/>
                <a:cs typeface="Malgun Gothic Semilight"/>
              </a:rPr>
              <a:t> 될 수 있다)</a:t>
            </a:r>
          </a:p>
          <a:p>
            <a:endParaRPr lang="ko-KR" altLang="en-US" dirty="0">
              <a:ea typeface="Malgun Gothic Semilight"/>
              <a:cs typeface="Malgun Gothic Semilight"/>
            </a:endParaRPr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604ACA21-E404-321D-72BA-9197B50401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42" t="324" r="23195" b="324"/>
          <a:stretch/>
        </p:blipFill>
        <p:spPr>
          <a:xfrm>
            <a:off x="6200172" y="217087"/>
            <a:ext cx="2632158" cy="3867755"/>
          </a:xfrm>
          <a:prstGeom prst="rect">
            <a:avLst/>
          </a:prstGeom>
        </p:spPr>
      </p:pic>
      <p:pic>
        <p:nvPicPr>
          <p:cNvPr id="6" name="그림 7">
            <a:extLst>
              <a:ext uri="{FF2B5EF4-FFF2-40B4-BE49-F238E27FC236}">
                <a16:creationId xmlns:a16="http://schemas.microsoft.com/office/drawing/2014/main" id="{C89774C5-CE52-39E3-EE83-7AE3087FEB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56" t="339" r="24291"/>
          <a:stretch/>
        </p:blipFill>
        <p:spPr>
          <a:xfrm>
            <a:off x="7743462" y="766883"/>
            <a:ext cx="3567823" cy="550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280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1A5F12-E6A3-841D-45FB-9B9058CCC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066" y="369929"/>
            <a:ext cx="9238434" cy="857559"/>
          </a:xfrm>
        </p:spPr>
        <p:txBody>
          <a:bodyPr/>
          <a:lstStyle/>
          <a:p>
            <a:r>
              <a:rPr lang="ko-KR" altLang="en-US" dirty="0">
                <a:ea typeface="Malgun Gothic"/>
              </a:rPr>
              <a:t>7. 웹페이지 살펴보기(3)</a:t>
            </a:r>
            <a:endParaRPr 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851090-B410-9D48-CED3-F9E704459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1466961"/>
            <a:ext cx="9884687" cy="4726328"/>
          </a:xfrm>
        </p:spPr>
        <p:txBody>
          <a:bodyPr lIns="109728" tIns="109728" rIns="109728" bIns="91440" anchor="t"/>
          <a:lstStyle/>
          <a:p>
            <a:pPr marL="0" indent="0">
              <a:buNone/>
            </a:pPr>
            <a:endParaRPr lang="ko-KR" altLang="en-US" sz="1200" dirty="0">
              <a:ea typeface="Malgun Gothic Semilight"/>
              <a:cs typeface="Malgun Gothic Semilight"/>
            </a:endParaRPr>
          </a:p>
          <a:p>
            <a:pPr marL="0" indent="0">
              <a:buNone/>
            </a:pPr>
            <a:endParaRPr lang="ko-KR" altLang="en-US" dirty="0">
              <a:ea typeface="Malgun Gothic Semilight"/>
              <a:cs typeface="Malgun Gothic Semi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44F04E-402C-EEF9-AEFB-78AF84340862}"/>
              </a:ext>
            </a:extLst>
          </p:cNvPr>
          <p:cNvSpPr txBox="1"/>
          <p:nvPr/>
        </p:nvSpPr>
        <p:spPr>
          <a:xfrm>
            <a:off x="1281874" y="1253048"/>
            <a:ext cx="4244051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ea typeface="Malgun Gothic Semilight"/>
                <a:cs typeface="Malgun Gothic Semilight"/>
              </a:rPr>
              <a:t>나라별로 비교를 마쳤다면, 그 요인에 대해, 이 나라의 세부 데이터양상이 궁금할 것이다.</a:t>
            </a:r>
            <a:endParaRPr lang="ko-KR">
              <a:ea typeface="Malgun Gothic Semilight"/>
              <a:cs typeface="Malgun Gothic Semilight"/>
            </a:endParaRPr>
          </a:p>
          <a:p>
            <a:r>
              <a:rPr lang="ko-KR" altLang="en-US" sz="1400" dirty="0">
                <a:ea typeface="Malgun Gothic Semilight"/>
                <a:cs typeface="Malgun Gothic Semilight"/>
              </a:rPr>
              <a:t>(예를 들면 연도별, </a:t>
            </a:r>
            <a:r>
              <a:rPr lang="ko-KR" altLang="en-US" sz="1400" dirty="0" err="1">
                <a:ea typeface="Malgun Gothic Semilight"/>
                <a:cs typeface="Malgun Gothic Semilight"/>
              </a:rPr>
              <a:t>대륙별</a:t>
            </a:r>
            <a:r>
              <a:rPr lang="ko-KR" altLang="en-US" sz="1400" dirty="0">
                <a:ea typeface="Malgun Gothic Semilight"/>
                <a:cs typeface="Malgun Gothic Semilight"/>
              </a:rPr>
              <a:t>, 전체 나라대비 상대적인 위치)</a:t>
            </a:r>
          </a:p>
          <a:p>
            <a:r>
              <a:rPr lang="ko-KR" altLang="en-US" sz="1400" dirty="0">
                <a:ea typeface="Malgun Gothic Semilight"/>
                <a:cs typeface="Malgun Gothic Semilight"/>
              </a:rPr>
              <a:t>그 나라에 해당하는 레코드를 클릭하면 오른쪽 화면에, 그 나라의 세부적인 데이터를 </a:t>
            </a:r>
            <a:r>
              <a:rPr lang="ko-KR" altLang="en-US" sz="1400" dirty="0" err="1">
                <a:ea typeface="Malgun Gothic Semilight"/>
                <a:cs typeface="Malgun Gothic Semilight"/>
              </a:rPr>
              <a:t>나타내어놓은</a:t>
            </a:r>
            <a:r>
              <a:rPr lang="ko-KR" altLang="en-US" sz="1400" dirty="0">
                <a:ea typeface="Malgun Gothic Semilight"/>
                <a:cs typeface="Malgun Gothic Semilight"/>
              </a:rPr>
              <a:t> 바그래프 3개가 나타난다. 어떤 기준을 조합해서 하는지에 따라 더 많은 분석이 가능하지만, 나는 여기서 </a:t>
            </a:r>
          </a:p>
          <a:p>
            <a:r>
              <a:rPr lang="ko-KR" altLang="en-US" sz="1400" dirty="0">
                <a:ea typeface="Malgun Gothic Semilight"/>
                <a:cs typeface="Malgun Gothic Semilight"/>
              </a:rPr>
              <a:t>1. </a:t>
            </a:r>
            <a:r>
              <a:rPr lang="ko-KR" altLang="en-US" sz="1400" dirty="0" err="1">
                <a:ea typeface="Malgun Gothic Semilight"/>
                <a:cs typeface="Malgun Gothic Semilight"/>
              </a:rPr>
              <a:t>그나라의</a:t>
            </a:r>
            <a:r>
              <a:rPr lang="ko-KR" altLang="en-US" sz="1400" dirty="0">
                <a:ea typeface="Malgun Gothic Semilight"/>
                <a:cs typeface="Malgun Gothic Semilight"/>
              </a:rPr>
              <a:t> 연도별 양상</a:t>
            </a:r>
          </a:p>
          <a:p>
            <a:r>
              <a:rPr lang="ko-KR" altLang="en-US" sz="1400" dirty="0">
                <a:ea typeface="Malgun Gothic Semilight"/>
                <a:cs typeface="Malgun Gothic Semilight"/>
              </a:rPr>
              <a:t>2.전체 국가에서 </a:t>
            </a:r>
            <a:r>
              <a:rPr lang="ko-KR" altLang="en-US" sz="1400" dirty="0" err="1">
                <a:ea typeface="Malgun Gothic Semilight"/>
                <a:cs typeface="Malgun Gothic Semilight"/>
              </a:rPr>
              <a:t>그나라가</a:t>
            </a:r>
            <a:r>
              <a:rPr lang="ko-KR" altLang="en-US" sz="1400" dirty="0">
                <a:ea typeface="Malgun Gothic Semilight"/>
                <a:cs typeface="Malgun Gothic Semilight"/>
              </a:rPr>
              <a:t> 위치하는 상대적 위치</a:t>
            </a:r>
          </a:p>
          <a:p>
            <a:r>
              <a:rPr lang="ko-KR" altLang="en-US" sz="1400" dirty="0">
                <a:ea typeface="Malgun Gothic Semilight"/>
                <a:cs typeface="Malgun Gothic Semilight"/>
              </a:rPr>
              <a:t>3. 같은 대륙내 양상</a:t>
            </a:r>
          </a:p>
          <a:p>
            <a:r>
              <a:rPr lang="ko-KR" altLang="en-US" sz="1400" dirty="0">
                <a:ea typeface="Malgun Gothic Semilight"/>
                <a:cs typeface="Malgun Gothic Semilight"/>
              </a:rPr>
              <a:t>을 시각적으로 나타내어 보았다.</a:t>
            </a:r>
          </a:p>
          <a:p>
            <a:endParaRPr lang="ko-KR" altLang="en-US" sz="1400" dirty="0">
              <a:ea typeface="Malgun Gothic Semilight"/>
              <a:cs typeface="Malgun Gothic Semilight"/>
            </a:endParaRPr>
          </a:p>
          <a:p>
            <a:r>
              <a:rPr lang="ko-KR" altLang="en-US" sz="1400" dirty="0">
                <a:ea typeface="Malgun Gothic Semilight"/>
                <a:cs typeface="Malgun Gothic Semilight"/>
              </a:rPr>
              <a:t>나라별 비교를 했을 때 사망률이 압도적이었던 르완다를 클릭해보았다.</a:t>
            </a:r>
          </a:p>
          <a:p>
            <a:r>
              <a:rPr lang="ko-KR" altLang="en-US" sz="1400" dirty="0">
                <a:ea typeface="Malgun Gothic Semilight"/>
                <a:cs typeface="Malgun Gothic Semilight"/>
              </a:rPr>
              <a:t>두번째 그래프인 연도별 그래프를 보자.</a:t>
            </a:r>
          </a:p>
          <a:p>
            <a:r>
              <a:rPr lang="ko-KR" altLang="en-US" sz="1400" dirty="0">
                <a:ea typeface="Malgun Gothic Semilight"/>
                <a:cs typeface="Malgun Gothic Semilight"/>
              </a:rPr>
              <a:t>르완다의 사망률이 30년 평균으로보았을 때 제일 높았지만, </a:t>
            </a:r>
            <a:r>
              <a:rPr lang="ko-KR" altLang="en-US" sz="1400" dirty="0" err="1">
                <a:ea typeface="Malgun Gothic Semilight"/>
                <a:cs typeface="Malgun Gothic Semilight"/>
              </a:rPr>
              <a:t>년도별</a:t>
            </a:r>
            <a:r>
              <a:rPr lang="ko-KR" altLang="en-US" sz="1400" dirty="0">
                <a:ea typeface="Malgun Gothic Semilight"/>
                <a:cs typeface="Malgun Gothic Semilight"/>
              </a:rPr>
              <a:t> 그래프를 보니 </a:t>
            </a:r>
            <a:r>
              <a:rPr lang="ko-KR" altLang="en-US" sz="1400" dirty="0" err="1">
                <a:ea typeface="Malgun Gothic Semilight"/>
                <a:cs typeface="Malgun Gothic Semilight"/>
              </a:rPr>
              <a:t>꾸준히높았던</a:t>
            </a:r>
            <a:r>
              <a:rPr lang="ko-KR" altLang="en-US" sz="1400" dirty="0">
                <a:ea typeface="Malgun Gothic Semilight"/>
                <a:cs typeface="Malgun Gothic Semilight"/>
              </a:rPr>
              <a:t> 것은 아니라는 것을 확인할 수 있다.</a:t>
            </a:r>
          </a:p>
          <a:p>
            <a:r>
              <a:rPr lang="ko-KR" altLang="en-US" sz="1400" dirty="0">
                <a:ea typeface="Malgun Gothic Semilight"/>
                <a:cs typeface="Malgun Gothic Semilight"/>
              </a:rPr>
              <a:t>거의 1995년에 사망한 사망자비율만으로, 다른 나라들이 30년 평균을 낸 사망자비율을 압도하고 있다는 것을 파악할 수 있다.</a:t>
            </a:r>
          </a:p>
          <a:p>
            <a:r>
              <a:rPr lang="ko-KR" altLang="en-US" sz="1400" dirty="0">
                <a:ea typeface="Malgun Gothic Semilight"/>
                <a:cs typeface="Malgun Gothic Semilight"/>
              </a:rPr>
              <a:t>1995년에 르완다에서 어떤 큰 테러사건이 있었던 것은 아닌지 합리적으로 의심해 볼 수 있다.</a:t>
            </a:r>
          </a:p>
        </p:txBody>
      </p:sp>
      <p:pic>
        <p:nvPicPr>
          <p:cNvPr id="7" name="그림 7">
            <a:extLst>
              <a:ext uri="{FF2B5EF4-FFF2-40B4-BE49-F238E27FC236}">
                <a16:creationId xmlns:a16="http://schemas.microsoft.com/office/drawing/2014/main" id="{F1877E66-4ACA-EBE1-E467-53D6A51EBC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527" t="6493" r="7589" b="433"/>
          <a:stretch/>
        </p:blipFill>
        <p:spPr>
          <a:xfrm>
            <a:off x="5862578" y="1471011"/>
            <a:ext cx="5775683" cy="435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20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1A5F12-E6A3-841D-45FB-9B9058CCC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066" y="369929"/>
            <a:ext cx="9238434" cy="857559"/>
          </a:xfrm>
        </p:spPr>
        <p:txBody>
          <a:bodyPr/>
          <a:lstStyle/>
          <a:p>
            <a:r>
              <a:rPr lang="ko-KR" altLang="en-US" dirty="0">
                <a:ea typeface="Malgun Gothic"/>
              </a:rPr>
              <a:t>7. 웹페이지 살펴보기(4)</a:t>
            </a:r>
            <a:endParaRPr 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851090-B410-9D48-CED3-F9E704459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1466961"/>
            <a:ext cx="9884687" cy="4726328"/>
          </a:xfrm>
        </p:spPr>
        <p:txBody>
          <a:bodyPr lIns="109728" tIns="109728" rIns="109728" bIns="91440" anchor="t"/>
          <a:lstStyle/>
          <a:p>
            <a:pPr marL="0" indent="0">
              <a:buNone/>
            </a:pPr>
            <a:endParaRPr lang="ko-KR" altLang="en-US" sz="1200" dirty="0">
              <a:ea typeface="Malgun Gothic Semilight"/>
              <a:cs typeface="Malgun Gothic Semilight"/>
            </a:endParaRPr>
          </a:p>
          <a:p>
            <a:pPr marL="0" indent="0">
              <a:buNone/>
            </a:pPr>
            <a:endParaRPr lang="ko-KR" altLang="en-US" dirty="0">
              <a:ea typeface="Malgun Gothic Semilight"/>
              <a:cs typeface="Malgun Gothic Semi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44F04E-402C-EEF9-AEFB-78AF84340862}"/>
              </a:ext>
            </a:extLst>
          </p:cNvPr>
          <p:cNvSpPr txBox="1"/>
          <p:nvPr/>
        </p:nvSpPr>
        <p:spPr>
          <a:xfrm>
            <a:off x="1314982" y="2261680"/>
            <a:ext cx="4244051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ea typeface="Malgun Gothic Semilight"/>
                <a:cs typeface="Malgun Gothic Semilight"/>
              </a:rPr>
              <a:t>구글에 르완다와 1995년을 함께 검색해 보았다.</a:t>
            </a:r>
          </a:p>
          <a:p>
            <a:r>
              <a:rPr lang="ko-KR" altLang="en-US" sz="1400" dirty="0">
                <a:ea typeface="Malgun Gothic Semilight"/>
                <a:cs typeface="Malgun Gothic Semilight"/>
              </a:rPr>
              <a:t>이전에 1995년에 르완다에 큰 테러사건이 </a:t>
            </a:r>
            <a:r>
              <a:rPr lang="ko-KR" altLang="en-US" sz="1400" dirty="0" err="1">
                <a:ea typeface="Malgun Gothic Semilight"/>
                <a:cs typeface="Malgun Gothic Semilight"/>
              </a:rPr>
              <a:t>발생했을거라는</a:t>
            </a:r>
            <a:r>
              <a:rPr lang="ko-KR" altLang="en-US" sz="1400" dirty="0">
                <a:ea typeface="Malgun Gothic Semilight"/>
                <a:cs typeface="Malgun Gothic Semilight"/>
              </a:rPr>
              <a:t> 유추와 일치하게</a:t>
            </a:r>
          </a:p>
          <a:p>
            <a:r>
              <a:rPr lang="ko-KR" altLang="en-US" sz="1400" dirty="0">
                <a:ea typeface="Malgun Gothic Semilight"/>
                <a:cs typeface="Malgun Gothic Semilight"/>
              </a:rPr>
              <a:t>50~100만명이라는 어마어마한 숫자의 목숨을 앗아간 르완다 집단 학살이라는 사건이 구글 검색페이지를 </a:t>
            </a:r>
            <a:r>
              <a:rPr lang="ko-KR" altLang="en-US" sz="1400" dirty="0" err="1">
                <a:ea typeface="Malgun Gothic Semilight"/>
                <a:cs typeface="Malgun Gothic Semilight"/>
              </a:rPr>
              <a:t>가득채웠다</a:t>
            </a:r>
            <a:r>
              <a:rPr lang="ko-KR" altLang="en-US" sz="1400" dirty="0">
                <a:ea typeface="Malgun Gothic Semilight"/>
                <a:cs typeface="Malgun Gothic Semilight"/>
              </a:rPr>
              <a:t>.</a:t>
            </a:r>
          </a:p>
          <a:p>
            <a:endParaRPr lang="ko-KR" altLang="en-US" sz="1400" dirty="0">
              <a:ea typeface="Malgun Gothic Semilight"/>
              <a:cs typeface="Malgun Gothic Semilight"/>
            </a:endParaRPr>
          </a:p>
          <a:p>
            <a:r>
              <a:rPr lang="ko-KR" altLang="en-US" sz="1400" dirty="0">
                <a:ea typeface="Malgun Gothic Semilight"/>
                <a:cs typeface="Malgun Gothic Semilight"/>
              </a:rPr>
              <a:t>이를 통해서 시각화가 특이점을 파악하게 해주고, 세부분석과, 통찰의 시작점이 될 수 있다는 것을 </a:t>
            </a:r>
            <a:r>
              <a:rPr lang="ko-KR" altLang="en-US" sz="1400" dirty="0" err="1">
                <a:ea typeface="Malgun Gothic Semilight"/>
                <a:cs typeface="Malgun Gothic Semilight"/>
              </a:rPr>
              <a:t>깨달았다</a:t>
            </a:r>
            <a:r>
              <a:rPr lang="ko-KR" altLang="en-US" sz="1400" dirty="0">
                <a:ea typeface="Malgun Gothic Semilight"/>
                <a:cs typeface="Malgun Gothic Semilight"/>
              </a:rPr>
              <a:t>.</a:t>
            </a:r>
          </a:p>
        </p:txBody>
      </p:sp>
      <p:pic>
        <p:nvPicPr>
          <p:cNvPr id="6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1C89CA0-7DE8-46A1-E592-74BAE461C9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48" t="7241" r="28058" b="39655"/>
          <a:stretch/>
        </p:blipFill>
        <p:spPr>
          <a:xfrm>
            <a:off x="6500126" y="1754957"/>
            <a:ext cx="4528155" cy="335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43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2401A540-D930-B34D-C83A-DCC78EF79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87" t="2017" r="87" b="310"/>
          <a:stretch/>
        </p:blipFill>
        <p:spPr>
          <a:xfrm>
            <a:off x="6560689" y="858344"/>
            <a:ext cx="3991401" cy="216673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F857024-A4CF-118E-9DCF-16AA7C691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dirty="0">
                <a:ea typeface="Malgun Gothic"/>
              </a:rPr>
              <a:t>7. 웹페이지 살펴보기</a:t>
            </a:r>
            <a:r>
              <a:rPr lang="en-US" altLang="ko-KR" dirty="0">
                <a:ea typeface="Malgun Gothic"/>
              </a:rPr>
              <a:t>(5)</a:t>
            </a:r>
            <a:endParaRPr 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059D2-F13F-F9F2-4B54-2C72043BED6F}"/>
              </a:ext>
            </a:extLst>
          </p:cNvPr>
          <p:cNvSpPr txBox="1"/>
          <p:nvPr/>
        </p:nvSpPr>
        <p:spPr>
          <a:xfrm>
            <a:off x="1339561" y="2034886"/>
            <a:ext cx="2984788" cy="32316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>
                <a:ea typeface="Malgun Gothic Semilight"/>
                <a:cs typeface="Malgun Gothic Semilight"/>
              </a:rPr>
              <a:t>지금까지 한 방법들로, </a:t>
            </a:r>
            <a:r>
              <a:rPr lang="ko-KR" altLang="en-US" sz="1200" dirty="0" err="1">
                <a:ea typeface="Malgun Gothic Semilight"/>
                <a:cs typeface="Malgun Gothic Semilight"/>
              </a:rPr>
              <a:t>여러나라</a:t>
            </a:r>
            <a:r>
              <a:rPr lang="ko-KR" altLang="en-US" sz="1200" dirty="0">
                <a:ea typeface="Malgun Gothic Semilight"/>
                <a:cs typeface="Malgun Gothic Semilight"/>
              </a:rPr>
              <a:t>, </a:t>
            </a:r>
            <a:r>
              <a:rPr lang="ko-KR" altLang="en-US" sz="1200" dirty="0" err="1">
                <a:ea typeface="Malgun Gothic Semilight"/>
                <a:cs typeface="Malgun Gothic Semilight"/>
              </a:rPr>
              <a:t>여러요인에</a:t>
            </a:r>
            <a:r>
              <a:rPr lang="ko-KR" altLang="en-US" sz="1200" dirty="0">
                <a:ea typeface="Malgun Gothic Semilight"/>
                <a:cs typeface="Malgun Gothic Semilight"/>
              </a:rPr>
              <a:t> 대한 시각화 자료를 통해, 많은 특이점과, 많은 통찰을 얻을 수 있다.</a:t>
            </a:r>
          </a:p>
          <a:p>
            <a:endParaRPr lang="ko-KR" altLang="en-US" sz="1200" dirty="0">
              <a:ea typeface="Malgun Gothic Semilight"/>
              <a:cs typeface="Malgun Gothic Semilight"/>
            </a:endParaRPr>
          </a:p>
          <a:p>
            <a:r>
              <a:rPr lang="ko-KR" altLang="en-US" sz="1200" dirty="0">
                <a:ea typeface="Malgun Gothic Semilight"/>
                <a:cs typeface="Malgun Gothic Semilight"/>
              </a:rPr>
              <a:t>그리고, 데이터베이스의 </a:t>
            </a:r>
            <a:r>
              <a:rPr lang="ko-KR" altLang="en-US" sz="1200" dirty="0" err="1">
                <a:ea typeface="Malgun Gothic Semilight"/>
                <a:cs typeface="Malgun Gothic Semilight"/>
              </a:rPr>
              <a:t>Refined_data를</a:t>
            </a:r>
            <a:r>
              <a:rPr lang="ko-KR" altLang="en-US" sz="1200" dirty="0">
                <a:ea typeface="Malgun Gothic Semilight"/>
                <a:cs typeface="Malgun Gothic Semilight"/>
              </a:rPr>
              <a:t> 통해 데이터를 읽어오는 것이기 때문에, </a:t>
            </a:r>
            <a:r>
              <a:rPr lang="ko-KR" altLang="en-US" sz="1200" dirty="0" err="1">
                <a:ea typeface="Malgun Gothic Semilight"/>
                <a:cs typeface="Malgun Gothic Semilight"/>
              </a:rPr>
              <a:t>요청할때</a:t>
            </a:r>
            <a:r>
              <a:rPr lang="ko-KR" altLang="en-US" sz="1200" dirty="0">
                <a:ea typeface="Malgun Gothic Semilight"/>
                <a:cs typeface="Malgun Gothic Semilight"/>
              </a:rPr>
              <a:t>, 데이터를 읽어오는 방식만 조금씩 달리하면, 더 다양한 기준으로 분석된 시각화를 할 수도 있다.</a:t>
            </a:r>
          </a:p>
          <a:p>
            <a:endParaRPr lang="ko-KR" altLang="en-US" sz="1200" dirty="0">
              <a:ea typeface="Malgun Gothic Semilight"/>
              <a:cs typeface="Malgun Gothic Semilight"/>
            </a:endParaRPr>
          </a:p>
          <a:p>
            <a:r>
              <a:rPr lang="ko-KR" altLang="en-US" sz="1200" dirty="0">
                <a:ea typeface="Malgun Gothic Semilight"/>
                <a:cs typeface="Malgun Gothic Semilight"/>
              </a:rPr>
              <a:t>웹을 통해서 시각화를 하니, 많은 것들이 함수화, 링크화,</a:t>
            </a:r>
          </a:p>
          <a:p>
            <a:r>
              <a:rPr lang="ko-KR" altLang="en-US" sz="1200" dirty="0">
                <a:ea typeface="Malgun Gothic Semilight"/>
                <a:cs typeface="Malgun Gothic Semilight"/>
              </a:rPr>
              <a:t>또 (미리 설계한 부분에 한해서지만) 자동화를 할 수 있었고,</a:t>
            </a:r>
            <a:endParaRPr lang="ko-KR" dirty="0">
              <a:ea typeface="Malgun Gothic Semilight"/>
              <a:cs typeface="Malgun Gothic Semilight"/>
            </a:endParaRPr>
          </a:p>
          <a:p>
            <a:r>
              <a:rPr lang="ko-KR" altLang="en-US" sz="1200" dirty="0">
                <a:ea typeface="Malgun Gothic Semilight"/>
                <a:cs typeface="Malgun Gothic Semilight"/>
              </a:rPr>
              <a:t>그럼으로써 불필요한 과정들을  제거할 수 있고, 오직 데이터에 집중할 수 있게 되었다.</a:t>
            </a:r>
            <a:endParaRPr lang="ko-KR">
              <a:ea typeface="Malgun Gothic Semilight"/>
              <a:cs typeface="Malgun Gothic Semilight"/>
            </a:endParaRPr>
          </a:p>
        </p:txBody>
      </p:sp>
      <p:pic>
        <p:nvPicPr>
          <p:cNvPr id="8" name="그림 8">
            <a:extLst>
              <a:ext uri="{FF2B5EF4-FFF2-40B4-BE49-F238E27FC236}">
                <a16:creationId xmlns:a16="http://schemas.microsoft.com/office/drawing/2014/main" id="{15FCA8D4-E8E3-DAB2-52AC-07C23F591D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9757" t="7586" r="2619" b="345"/>
          <a:stretch/>
        </p:blipFill>
        <p:spPr>
          <a:xfrm>
            <a:off x="5867095" y="2336035"/>
            <a:ext cx="3180485" cy="1728850"/>
          </a:xfrm>
        </p:spPr>
      </p:pic>
      <p:pic>
        <p:nvPicPr>
          <p:cNvPr id="12" name="그림 5">
            <a:extLst>
              <a:ext uri="{FF2B5EF4-FFF2-40B4-BE49-F238E27FC236}">
                <a16:creationId xmlns:a16="http://schemas.microsoft.com/office/drawing/2014/main" id="{8F9F9230-81DB-863F-1FD4-85252AF846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942" t="324" r="23195" b="324"/>
          <a:stretch/>
        </p:blipFill>
        <p:spPr>
          <a:xfrm>
            <a:off x="9248173" y="728075"/>
            <a:ext cx="2022558" cy="2971285"/>
          </a:xfrm>
          <a:prstGeom prst="rect">
            <a:avLst/>
          </a:prstGeom>
        </p:spPr>
      </p:pic>
      <p:pic>
        <p:nvPicPr>
          <p:cNvPr id="10" name="그림 7">
            <a:extLst>
              <a:ext uri="{FF2B5EF4-FFF2-40B4-BE49-F238E27FC236}">
                <a16:creationId xmlns:a16="http://schemas.microsoft.com/office/drawing/2014/main" id="{43FD1EBD-A081-2668-AAB4-90B348B19A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527" t="6493" r="7589" b="433"/>
          <a:stretch/>
        </p:blipFill>
        <p:spPr>
          <a:xfrm>
            <a:off x="7341755" y="2995010"/>
            <a:ext cx="3570366" cy="270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285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9949130-F4C8-4E64-AD1A-B3611E435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DB4423-716D-4B40-9498-69F5F3E5E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Oval 13">
            <a:extLst>
              <a:ext uri="{FF2B5EF4-FFF2-40B4-BE49-F238E27FC236}">
                <a16:creationId xmlns:a16="http://schemas.microsoft.com/office/drawing/2014/main" id="{0B339CD8-1850-4DF2-BCDF-1CAAE5F87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3411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F857024-A4CF-118E-9DCF-16AA7C691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054" y="2286000"/>
            <a:ext cx="3965456" cy="22859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ko-KR" cap="all" spc="600"/>
              <a:t>8. </a:t>
            </a:r>
            <a:r>
              <a:rPr lang="ko-KR" altLang="en-US" cap="all" spc="600"/>
              <a:t>느낀점</a:t>
            </a:r>
            <a:r>
              <a:rPr lang="en-US" altLang="ko-KR" cap="all" spc="600"/>
              <a:t> </a:t>
            </a:r>
            <a:r>
              <a:rPr lang="ko-KR" altLang="en-US" cap="all" spc="600"/>
              <a:t>및 마무리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059D2-F13F-F9F2-4B54-2C72043BED6F}"/>
              </a:ext>
            </a:extLst>
          </p:cNvPr>
          <p:cNvSpPr txBox="1"/>
          <p:nvPr/>
        </p:nvSpPr>
        <p:spPr>
          <a:xfrm>
            <a:off x="6305453" y="762000"/>
            <a:ext cx="5724399" cy="53340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spcAft>
                <a:spcPts val="600"/>
              </a:spcAft>
              <a:buSzPct val="85000"/>
            </a:pPr>
            <a:r>
              <a:rPr lang="ko-KR" altLang="en-US" sz="1100" b="1" dirty="0"/>
              <a:t>데이터의 시각화가 많은 통찰을 준다는 것을 </a:t>
            </a:r>
            <a:r>
              <a:rPr lang="ko-KR" altLang="en-US" sz="1100" b="1" err="1"/>
              <a:t>깨달았다</a:t>
            </a:r>
            <a:r>
              <a:rPr lang="en-US" altLang="ko-KR" sz="1100" b="1" dirty="0"/>
              <a:t>.</a:t>
            </a:r>
            <a:endParaRPr lang="en-US" altLang="ko-KR" sz="1100" b="1">
              <a:ea typeface="Malgun Gothic Semilight"/>
              <a:cs typeface="Malgun Gothic Semilight"/>
            </a:endParaRPr>
          </a:p>
          <a:p>
            <a:pPr latinLnBrk="0">
              <a:lnSpc>
                <a:spcPct val="120000"/>
              </a:lnSpc>
              <a:spcAft>
                <a:spcPts val="600"/>
              </a:spcAft>
              <a:buSzPct val="85000"/>
            </a:pPr>
            <a:r>
              <a:rPr lang="ko-KR" altLang="en-US" sz="1100" b="1" dirty="0"/>
              <a:t>시각화를 해보기 전까지는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내가 알고 있는 정보들을 바탕으로</a:t>
            </a:r>
            <a:r>
              <a:rPr lang="en-US" altLang="ko-KR" sz="1100" b="1" dirty="0"/>
              <a:t>, '</a:t>
            </a:r>
            <a:r>
              <a:rPr lang="ko-KR" altLang="en-US" sz="1100" b="1" dirty="0"/>
              <a:t>아 이건 이렇겠지 뭐</a:t>
            </a:r>
            <a:r>
              <a:rPr lang="en-US" altLang="ko-KR" sz="1100" b="1" dirty="0"/>
              <a:t>~ </a:t>
            </a:r>
            <a:r>
              <a:rPr lang="ko-KR" altLang="en-US" sz="1100" b="1" dirty="0"/>
              <a:t>뻔 </a:t>
            </a:r>
            <a:r>
              <a:rPr lang="ko-KR" altLang="en-US" sz="1100" b="1" err="1"/>
              <a:t>한거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아니야</a:t>
            </a:r>
            <a:r>
              <a:rPr lang="en-US" altLang="ko-KR" sz="1100" b="1" dirty="0"/>
              <a:t>? </a:t>
            </a:r>
            <a:r>
              <a:rPr lang="ko-KR" altLang="en-US" sz="1100" b="1" dirty="0"/>
              <a:t>굳이 이걸 시각화 해야 하나</a:t>
            </a:r>
            <a:r>
              <a:rPr lang="en-US" altLang="ko-KR" sz="1100" b="1" dirty="0"/>
              <a:t>...'</a:t>
            </a:r>
            <a:r>
              <a:rPr lang="ko-KR" altLang="en-US" sz="1100" b="1" dirty="0"/>
              <a:t>라는 생각도 들었지만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역시 시각화를 하고 나니까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내 고정관념을 깨 버리는 객관적인 사실들이 드러났고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새로운 눈으로 자료를 보게 되었다</a:t>
            </a:r>
            <a:r>
              <a:rPr lang="en-US" altLang="ko-KR" sz="1100" b="1" dirty="0"/>
              <a:t>.</a:t>
            </a:r>
            <a:endParaRPr lang="en-US" altLang="ko-KR" sz="1100" b="1">
              <a:ea typeface="Malgun Gothic Semilight"/>
              <a:cs typeface="Malgun Gothic Semilight"/>
            </a:endParaRPr>
          </a:p>
          <a:p>
            <a:pPr latinLnBrk="0">
              <a:lnSpc>
                <a:spcPct val="120000"/>
              </a:lnSpc>
              <a:spcAft>
                <a:spcPts val="600"/>
              </a:spcAft>
              <a:buSzPct val="85000"/>
            </a:pPr>
            <a:r>
              <a:rPr lang="ko-KR" altLang="en-US" sz="1100" b="1" dirty="0"/>
              <a:t>프로젝트를 하면서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데이터를 다루게 해주는 라이브러리인 </a:t>
            </a:r>
            <a:r>
              <a:rPr lang="en-US" altLang="ko-KR" sz="1100" b="1" dirty="0"/>
              <a:t>'</a:t>
            </a:r>
            <a:r>
              <a:rPr lang="ko-KR" altLang="en-US" sz="1100" b="1" dirty="0" err="1"/>
              <a:t>판다스</a:t>
            </a:r>
            <a:r>
              <a:rPr lang="en-US" altLang="ko-KR" sz="1100" b="1" dirty="0"/>
              <a:t>, </a:t>
            </a:r>
            <a:r>
              <a:rPr lang="ko-KR" altLang="en-US" sz="1100" b="1" dirty="0" err="1"/>
              <a:t>넘파이</a:t>
            </a:r>
            <a:r>
              <a:rPr lang="en-US" altLang="ko-KR" sz="1100" b="1" dirty="0"/>
              <a:t>, </a:t>
            </a:r>
            <a:r>
              <a:rPr lang="ko-KR" altLang="en-US" sz="1100" b="1" dirty="0" err="1"/>
              <a:t>매트플롯립</a:t>
            </a:r>
            <a:r>
              <a:rPr lang="en-US" altLang="ko-KR" sz="1100" b="1" dirty="0"/>
              <a:t>, </a:t>
            </a:r>
            <a:r>
              <a:rPr lang="ko-KR" altLang="en-US" sz="1100" b="1" dirty="0" err="1"/>
              <a:t>씨본</a:t>
            </a:r>
            <a:r>
              <a:rPr lang="en-US" altLang="ko-KR" sz="1100" b="1" dirty="0"/>
              <a:t>, chart.js '</a:t>
            </a:r>
            <a:r>
              <a:rPr lang="ko-KR" altLang="en-US" sz="1100" b="1" dirty="0"/>
              <a:t>등을 자주 접하게 되다 보니까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처음 이 툴들을 마주했을 때 보다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더 많이 </a:t>
            </a:r>
            <a:r>
              <a:rPr lang="ko-KR" altLang="en-US" sz="1100" b="1" dirty="0" err="1"/>
              <a:t>익숙해진것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같다</a:t>
            </a:r>
            <a:r>
              <a:rPr lang="en-US" altLang="ko-KR" sz="1100" b="1" dirty="0"/>
              <a:t>. </a:t>
            </a:r>
            <a:r>
              <a:rPr lang="ko-KR" altLang="en-US" sz="1100" b="1" dirty="0"/>
              <a:t>아직 많이 어려운 부분도 많지만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그래도 아예 까막눈은 이제 벗어난 것 같고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새로운 것을 </a:t>
            </a:r>
            <a:r>
              <a:rPr lang="ko-KR" altLang="en-US" sz="1100" b="1" dirty="0" err="1"/>
              <a:t>배울때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드는 거부감은 사라졌다</a:t>
            </a:r>
            <a:r>
              <a:rPr lang="en-US" altLang="ko-KR" sz="1100" b="1" dirty="0"/>
              <a:t>. </a:t>
            </a:r>
            <a:r>
              <a:rPr lang="ko-KR" altLang="en-US" sz="1100" b="1" dirty="0"/>
              <a:t>조금 익숙해진 이 느낌을 가지고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앞으로도 데이터분석 능력을 자주 사용하여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더 능숙하게 다룰 수 있는 능력을 갖추고 싶다</a:t>
            </a:r>
            <a:r>
              <a:rPr lang="en-US" altLang="ko-KR" sz="1100" b="1" dirty="0"/>
              <a:t>.</a:t>
            </a:r>
            <a:endParaRPr lang="en-US" altLang="ko-KR" sz="1100" b="1">
              <a:ea typeface="Malgun Gothic Semilight"/>
              <a:cs typeface="Malgun Gothic Semilight"/>
            </a:endParaRPr>
          </a:p>
          <a:p>
            <a:pPr latinLnBrk="0">
              <a:lnSpc>
                <a:spcPct val="120000"/>
              </a:lnSpc>
              <a:spcAft>
                <a:spcPts val="600"/>
              </a:spcAft>
              <a:buSzPct val="85000"/>
            </a:pPr>
            <a:r>
              <a:rPr lang="ko-KR" altLang="en-US" sz="1100" b="1" dirty="0"/>
              <a:t>또한 데이터분석만이 아니라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웹개발과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데이터베이스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웹 </a:t>
            </a:r>
            <a:r>
              <a:rPr lang="ko-KR" altLang="en-US" sz="1100" b="1" err="1"/>
              <a:t>크롤링</a:t>
            </a:r>
            <a:r>
              <a:rPr lang="ko-KR" altLang="en-US" sz="1100" b="1" dirty="0"/>
              <a:t> 부분도 이번 프로젝트에서 많이 사용했었다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전에 알고있던 것들 뿐만 아니라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새롭고 더 효율적인 방법들을 알게 되었던 시간이었다</a:t>
            </a:r>
            <a:r>
              <a:rPr lang="en-US" altLang="ko-KR" sz="1100" b="1" dirty="0"/>
              <a:t>.</a:t>
            </a:r>
            <a:endParaRPr lang="en-US" altLang="ko-KR" sz="1100" b="1">
              <a:ea typeface="Malgun Gothic Semilight"/>
              <a:cs typeface="Malgun Gothic Semilight"/>
            </a:endParaRPr>
          </a:p>
          <a:p>
            <a:pPr latinLnBrk="0">
              <a:lnSpc>
                <a:spcPct val="120000"/>
              </a:lnSpc>
              <a:spcAft>
                <a:spcPts val="600"/>
              </a:spcAft>
              <a:buSzPct val="85000"/>
            </a:pPr>
            <a:r>
              <a:rPr lang="en-US" altLang="ko-KR" sz="1100" b="1" err="1"/>
              <a:t>RestApi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라는 </a:t>
            </a:r>
            <a:r>
              <a:rPr lang="ko-KR" altLang="en-US" sz="1100" b="1" err="1"/>
              <a:t>개념이라던가</a:t>
            </a:r>
            <a:r>
              <a:rPr lang="en-US" altLang="ko-KR" sz="1100" b="1" dirty="0"/>
              <a:t>, HTML</a:t>
            </a:r>
            <a:r>
              <a:rPr lang="ko-KR" altLang="en-US" sz="1100" b="1" dirty="0"/>
              <a:t>을</a:t>
            </a:r>
            <a:r>
              <a:rPr lang="en-US" altLang="ko-KR" sz="1100" b="1" dirty="0"/>
              <a:t> </a:t>
            </a:r>
            <a:r>
              <a:rPr lang="en-US" altLang="ko-KR" sz="1100" b="1" err="1"/>
              <a:t>Simentic</a:t>
            </a:r>
            <a:r>
              <a:rPr lang="ko-KR" altLang="en-US" sz="1100" b="1" dirty="0"/>
              <a:t>하게</a:t>
            </a:r>
            <a:r>
              <a:rPr lang="en-US" altLang="ko-KR" sz="1100" b="1" dirty="0"/>
              <a:t> </a:t>
            </a:r>
            <a:r>
              <a:rPr lang="ko-KR" altLang="en-US" sz="1100" b="1" err="1"/>
              <a:t>짜는것의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중요성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장고 </a:t>
            </a:r>
            <a:r>
              <a:rPr lang="en-US" altLang="ko-KR" sz="1100" b="1" dirty="0"/>
              <a:t>ORM, </a:t>
            </a:r>
            <a:r>
              <a:rPr lang="ko-KR" altLang="en-US" sz="1100" b="1" dirty="0"/>
              <a:t>여러가지 웹 레이아웃 팁 등등</a:t>
            </a:r>
            <a:r>
              <a:rPr lang="en-US" altLang="ko-KR" sz="1100" b="1" dirty="0"/>
              <a:t>...</a:t>
            </a:r>
            <a:endParaRPr lang="en-US" altLang="ko-KR" sz="1100" b="1">
              <a:ea typeface="Malgun Gothic Semilight"/>
              <a:cs typeface="Malgun Gothic Semilight"/>
            </a:endParaRPr>
          </a:p>
          <a:p>
            <a:pPr latinLnBrk="0">
              <a:lnSpc>
                <a:spcPct val="120000"/>
              </a:lnSpc>
              <a:spcAft>
                <a:spcPts val="600"/>
              </a:spcAft>
              <a:buSzPct val="85000"/>
            </a:pPr>
            <a:r>
              <a:rPr lang="ko-KR" altLang="en-US" sz="1100" b="1" dirty="0"/>
              <a:t>가장 많이 느꼈던 것은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처음에 설계하기 귀찮더라도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아주 기본적인 틀은 설계하고 시작을 해야 나중에 고생하지 않는다는 것이다</a:t>
            </a:r>
            <a:r>
              <a:rPr lang="en-US" altLang="ko-KR" sz="1100" b="1" dirty="0"/>
              <a:t>. </a:t>
            </a:r>
            <a:endParaRPr lang="en-US" altLang="ko-KR" sz="1100" b="1">
              <a:ea typeface="Malgun Gothic Semilight"/>
              <a:cs typeface="Malgun Gothic Semilight"/>
            </a:endParaRPr>
          </a:p>
          <a:p>
            <a:pPr latinLnBrk="0">
              <a:lnSpc>
                <a:spcPct val="120000"/>
              </a:lnSpc>
              <a:spcAft>
                <a:spcPts val="600"/>
              </a:spcAft>
              <a:buSzPct val="85000"/>
            </a:pPr>
            <a:r>
              <a:rPr lang="en-US" altLang="ko-KR" sz="1100" b="1" dirty="0"/>
              <a:t>HTML</a:t>
            </a:r>
            <a:r>
              <a:rPr lang="ko-KR" altLang="en-US" sz="1100" b="1" dirty="0"/>
              <a:t>코드를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짜더라도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전체적인 와이어프레임이라도 한번 짜고 태그를 어떻게 </a:t>
            </a:r>
            <a:r>
              <a:rPr lang="ko-KR" altLang="en-US" sz="1100" b="1" dirty="0" err="1"/>
              <a:t>나눌건지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생각을 해보고 시작하는 것과 안하고 시작하는 것은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시간적으로 보나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능률향상에서 보나 정말 큰 차이가 있다</a:t>
            </a:r>
            <a:endParaRPr lang="ko-KR" altLang="en-US" sz="1100" b="1" dirty="0">
              <a:ea typeface="Malgun Gothic Semilight"/>
              <a:cs typeface="Malgun Gothic Semilight"/>
            </a:endParaRPr>
          </a:p>
          <a:p>
            <a:pPr latinLnBrk="0">
              <a:lnSpc>
                <a:spcPct val="120000"/>
              </a:lnSpc>
              <a:spcAft>
                <a:spcPts val="600"/>
              </a:spcAft>
              <a:buSzPct val="85000"/>
            </a:pPr>
            <a:r>
              <a:rPr lang="ko-KR" altLang="en-US" sz="1100" b="1" dirty="0"/>
              <a:t>함수를 만드는 것도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변수를 </a:t>
            </a:r>
            <a:r>
              <a:rPr lang="ko-KR" altLang="en-US" sz="1100" b="1" dirty="0" err="1"/>
              <a:t>이름짓는</a:t>
            </a:r>
            <a:r>
              <a:rPr lang="ko-KR" altLang="en-US" sz="1100" b="1" dirty="0"/>
              <a:t> 것도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장고 모델을 짜는 것도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주피터 노트북을 사용하는 것도</a:t>
            </a:r>
            <a:r>
              <a:rPr lang="en-US" altLang="ko-KR" sz="1100" b="1" dirty="0"/>
              <a:t>, </a:t>
            </a:r>
            <a:r>
              <a:rPr lang="ko-KR" altLang="en-US" sz="1100" b="1" dirty="0" err="1"/>
              <a:t>모든게</a:t>
            </a:r>
            <a:r>
              <a:rPr lang="en-US" altLang="ko-KR" sz="1100" b="1" dirty="0"/>
              <a:t> </a:t>
            </a:r>
            <a:r>
              <a:rPr lang="ko-KR" altLang="en-US" sz="1100" b="1" dirty="0"/>
              <a:t>처음 설계가 중요하고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처음에 </a:t>
            </a:r>
            <a:r>
              <a:rPr lang="ko-KR" altLang="en-US" sz="1100" b="1" dirty="0" err="1"/>
              <a:t>센스있게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공을 </a:t>
            </a:r>
            <a:r>
              <a:rPr lang="ko-KR" altLang="en-US" sz="1100" b="1" dirty="0" err="1"/>
              <a:t>들이는것이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중요하다는 것을 </a:t>
            </a:r>
            <a:r>
              <a:rPr lang="ko-KR" altLang="en-US" sz="1100" b="1" dirty="0" err="1"/>
              <a:t>깨달았다</a:t>
            </a:r>
            <a:r>
              <a:rPr lang="en-US" altLang="ko-KR" sz="1100" b="1" dirty="0"/>
              <a:t>.</a:t>
            </a:r>
            <a:endParaRPr lang="en-US" altLang="ko-KR" sz="1100" b="1">
              <a:ea typeface="Malgun Gothic Semilight"/>
              <a:cs typeface="Malgun Gothic Semilight"/>
            </a:endParaRPr>
          </a:p>
          <a:p>
            <a:pPr latinLnBrk="0">
              <a:lnSpc>
                <a:spcPct val="120000"/>
              </a:lnSpc>
              <a:spcAft>
                <a:spcPts val="600"/>
              </a:spcAft>
              <a:buSzPct val="85000"/>
            </a:pPr>
            <a:r>
              <a:rPr lang="ko-KR" altLang="en-US" sz="1100" b="1" dirty="0"/>
              <a:t>데이터 분석을 주제로 프로젝트를 하였지만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전반적으로 배웠던 것들을 정리할 수 있는 시간이어서 아주 유익한 시간이었다</a:t>
            </a:r>
            <a:endParaRPr lang="ko-KR" altLang="en-US" sz="1100" b="1" dirty="0">
              <a:ea typeface="Malgun Gothic Semilight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44729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A027DD1-A31E-4BED-83B8-ED31F386F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195ED9-15F9-4A18-B356-696821BFF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926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61C2FB6-1414-4D9D-BE7A-1FF2A7AAE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1999" y="762000"/>
            <a:ext cx="10664151" cy="5334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F857024-A4CF-118E-9DCF-16AA7C691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1879" y="1461247"/>
            <a:ext cx="3466532" cy="3810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altLang="ko-KR" cap="all" spc="600" dirty="0" err="1">
                <a:ea typeface="Malgun Gothic"/>
              </a:rPr>
              <a:t>감사합니다</a:t>
            </a:r>
            <a:r>
              <a:rPr lang="en-US" altLang="ko-KR" cap="all" spc="600" dirty="0">
                <a:ea typeface="Malgun Gothic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059D2-F13F-F9F2-4B54-2C72043BED6F}"/>
              </a:ext>
            </a:extLst>
          </p:cNvPr>
          <p:cNvSpPr txBox="1"/>
          <p:nvPr/>
        </p:nvSpPr>
        <p:spPr>
          <a:xfrm>
            <a:off x="5334000" y="1524000"/>
            <a:ext cx="5334000" cy="38100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latinLnBrk="0">
              <a:lnSpc>
                <a:spcPct val="120000"/>
              </a:lnSpc>
              <a:spcAft>
                <a:spcPts val="600"/>
              </a:spcAft>
              <a:buSzPct val="85000"/>
            </a:pPr>
            <a:endParaRPr lang="en-US" altLang="ko-KR" sz="700" dirty="0">
              <a:ea typeface="Malgun Gothic Semilight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7214513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1A5F12-E6A3-841D-45FB-9B9058CCC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499815"/>
            <a:ext cx="9238434" cy="857559"/>
          </a:xfrm>
        </p:spPr>
        <p:txBody>
          <a:bodyPr/>
          <a:lstStyle/>
          <a:p>
            <a:r>
              <a:rPr lang="ko-KR" altLang="en-US" dirty="0">
                <a:ea typeface="Malgun Gothic"/>
              </a:rPr>
              <a:t>1. 분석배경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851090-B410-9D48-CED3-F9E704459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1659871"/>
            <a:ext cx="9238434" cy="3810000"/>
          </a:xfrm>
        </p:spPr>
        <p:txBody>
          <a:bodyPr lIns="109728" tIns="109728" rIns="109728" bIns="91440" anchor="t"/>
          <a:lstStyle/>
          <a:p>
            <a:pPr marL="0" indent="0">
              <a:buNone/>
            </a:pPr>
            <a:r>
              <a:rPr lang="ko-KR" dirty="0">
                <a:ea typeface="+mn-lt"/>
                <a:cs typeface="+mn-lt"/>
              </a:rPr>
              <a:t>데이터를 </a:t>
            </a:r>
            <a:r>
              <a:rPr lang="ko-KR" altLang="en-US" dirty="0">
                <a:ea typeface="+mn-lt"/>
                <a:cs typeface="+mn-lt"/>
              </a:rPr>
              <a:t>찾던 중에</a:t>
            </a:r>
            <a:r>
              <a:rPr lang="ko-KR" dirty="0">
                <a:ea typeface="+mn-lt"/>
                <a:cs typeface="+mn-lt"/>
              </a:rPr>
              <a:t>, 30년간 수집한 전세계 사망자 사망원인 데이터를 발견했다.</a:t>
            </a:r>
            <a:endParaRPr lang="ko-KR" alt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ko-KR" dirty="0">
                <a:ea typeface="+mn-lt"/>
                <a:cs typeface="+mn-lt"/>
              </a:rPr>
              <a:t>그 데이터를 가지고 전세계의 사망원인의 추이를 다양한 </a:t>
            </a:r>
            <a:r>
              <a:rPr lang="ko-KR" altLang="en-US" dirty="0">
                <a:ea typeface="+mn-lt"/>
                <a:cs typeface="+mn-lt"/>
              </a:rPr>
              <a:t>기준에서 시각화해보고 </a:t>
            </a:r>
            <a:r>
              <a:rPr lang="ko-KR" dirty="0">
                <a:ea typeface="+mn-lt"/>
                <a:cs typeface="+mn-lt"/>
              </a:rPr>
              <a:t>숫자 자료형으로는 확인이 어려운 데이터의 특징들을 골라 </a:t>
            </a:r>
            <a:r>
              <a:rPr lang="ko-KR" altLang="en-US" dirty="0">
                <a:ea typeface="+mn-lt"/>
                <a:cs typeface="+mn-lt"/>
              </a:rPr>
              <a:t>내보고 싶었다</a:t>
            </a:r>
            <a:r>
              <a:rPr lang="ko-KR" dirty="0">
                <a:ea typeface="+mn-lt"/>
                <a:cs typeface="+mn-lt"/>
              </a:rPr>
              <a:t>.</a:t>
            </a:r>
            <a:r>
              <a:rPr lang="ko-KR" altLang="en-US" dirty="0">
                <a:ea typeface="+mn-lt"/>
                <a:cs typeface="+mn-lt"/>
              </a:rPr>
              <a:t> </a:t>
            </a:r>
          </a:p>
          <a:p>
            <a:pPr marL="0" indent="0">
              <a:buNone/>
            </a:pPr>
            <a:r>
              <a:rPr lang="ko-KR" dirty="0">
                <a:ea typeface="+mn-lt"/>
                <a:cs typeface="+mn-lt"/>
              </a:rPr>
              <a:t>어느 시점에 특이하게 많은 사망자수가 있는지, 특정나라에서 시간이 지날수록 연평균 </a:t>
            </a:r>
            <a:r>
              <a:rPr lang="ko-KR" altLang="en-US" dirty="0">
                <a:ea typeface="+mn-lt"/>
                <a:cs typeface="+mn-lt"/>
              </a:rPr>
              <a:t>사망자  수가 늘어나는</a:t>
            </a:r>
            <a:r>
              <a:rPr lang="ko-KR" dirty="0">
                <a:ea typeface="+mn-lt"/>
                <a:cs typeface="+mn-lt"/>
              </a:rPr>
              <a:t> 사망원인은 없는지 등, 그 특이점을 파악하고  싶었다.</a:t>
            </a:r>
            <a:r>
              <a:rPr lang="ko-KR" altLang="en-US" dirty="0">
                <a:ea typeface="+mn-lt"/>
                <a:cs typeface="+mn-lt"/>
              </a:rPr>
              <a:t> </a:t>
            </a:r>
          </a:p>
          <a:p>
            <a:pPr marL="0" indent="0">
              <a:buNone/>
            </a:pPr>
            <a:r>
              <a:rPr lang="ko-KR" dirty="0">
                <a:ea typeface="+mn-lt"/>
                <a:cs typeface="+mn-lt"/>
              </a:rPr>
              <a:t>그리고 웹에 구현하여, 링크이동과 이벤트를 이용해, 미리 </a:t>
            </a:r>
            <a:r>
              <a:rPr lang="ko-KR" altLang="en-US" dirty="0">
                <a:ea typeface="+mn-lt"/>
                <a:cs typeface="+mn-lt"/>
              </a:rPr>
              <a:t>만들어 둔</a:t>
            </a:r>
            <a:r>
              <a:rPr lang="ko-KR" dirty="0">
                <a:ea typeface="+mn-lt"/>
                <a:cs typeface="+mn-lt"/>
              </a:rPr>
              <a:t> 함수와 요청링크를 거쳐 바로바로 그래프가 전환되는 </a:t>
            </a:r>
            <a:r>
              <a:rPr lang="ko-KR" altLang="en-US" dirty="0">
                <a:ea typeface="+mn-lt"/>
                <a:cs typeface="+mn-lt"/>
              </a:rPr>
              <a:t>형태를 구현해보고 싶었다</a:t>
            </a:r>
            <a:r>
              <a:rPr lang="ko-KR" dirty="0">
                <a:ea typeface="+mn-lt"/>
                <a:cs typeface="+mn-lt"/>
              </a:rPr>
              <a:t>. </a:t>
            </a:r>
            <a:endParaRPr lang="ko-KR" alt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ko-KR" dirty="0">
                <a:ea typeface="+mn-lt"/>
                <a:cs typeface="+mn-lt"/>
              </a:rPr>
              <a:t>그렇게 최종적으로 이 데이터를 가지고,</a:t>
            </a:r>
            <a:r>
              <a:rPr lang="ko-KR" altLang="en-US" dirty="0">
                <a:ea typeface="+mn-lt"/>
                <a:cs typeface="+mn-lt"/>
              </a:rPr>
              <a:t> </a:t>
            </a:r>
            <a:r>
              <a:rPr lang="ko-KR" dirty="0">
                <a:ea typeface="+mn-lt"/>
                <a:cs typeface="+mn-lt"/>
              </a:rPr>
              <a:t>'이 데이터를 가공하고 웹에 적용하여, 데이터 시각화를 간편한 사용자 액션을 통해 </a:t>
            </a:r>
            <a:r>
              <a:rPr lang="ko-KR" altLang="en-US" dirty="0">
                <a:ea typeface="+mn-lt"/>
                <a:cs typeface="+mn-lt"/>
              </a:rPr>
              <a:t>나타내 주며 손쉽게</a:t>
            </a:r>
            <a:r>
              <a:rPr lang="ko-KR" dirty="0">
                <a:ea typeface="+mn-lt"/>
                <a:cs typeface="+mn-lt"/>
              </a:rPr>
              <a:t> 그래프를 전환해주어,</a:t>
            </a:r>
            <a:r>
              <a:rPr lang="ko-KR" altLang="en-US" dirty="0">
                <a:ea typeface="+mn-lt"/>
                <a:cs typeface="+mn-lt"/>
              </a:rPr>
              <a:t> </a:t>
            </a:r>
            <a:r>
              <a:rPr lang="ko-KR" dirty="0">
                <a:ea typeface="+mn-lt"/>
                <a:cs typeface="+mn-lt"/>
              </a:rPr>
              <a:t>사용자로 하여금 빠른 데이터파악이 가능하게 해주는 사이트를 만들어보자!'</a:t>
            </a:r>
            <a:r>
              <a:rPr lang="ko-KR" altLang="en-US" dirty="0">
                <a:ea typeface="+mn-lt"/>
                <a:cs typeface="+mn-lt"/>
              </a:rPr>
              <a:t> </a:t>
            </a:r>
            <a:r>
              <a:rPr lang="ko-KR" dirty="0">
                <a:ea typeface="+mn-lt"/>
                <a:cs typeface="+mn-lt"/>
              </a:rPr>
              <a:t>라는 방향성이 도출되었다</a:t>
            </a:r>
            <a:endParaRPr lang="ko-KR" dirty="0">
              <a:ea typeface="Malgun Gothic Semilight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145517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1A5F12-E6A3-841D-45FB-9B9058CCC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499815"/>
            <a:ext cx="9238434" cy="857559"/>
          </a:xfrm>
        </p:spPr>
        <p:txBody>
          <a:bodyPr/>
          <a:lstStyle/>
          <a:p>
            <a:r>
              <a:rPr lang="ko-KR" altLang="en-US" dirty="0">
                <a:ea typeface="Malgun Gothic"/>
              </a:rPr>
              <a:t>2. 사용한 개발도구들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98A1FE-F358-7CA0-6142-115D43C45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5945" y="1793839"/>
            <a:ext cx="2467245" cy="4562592"/>
          </a:xfrm>
        </p:spPr>
        <p:txBody>
          <a:bodyPr lIns="109728" tIns="109728" rIns="109728" bIns="91440" anchor="t"/>
          <a:lstStyle/>
          <a:p>
            <a:pPr marL="0" indent="0" algn="r">
              <a:buFont typeface="Arial" panose="020B0604020202020204" pitchFamily="34" charset="0"/>
              <a:buNone/>
            </a:pPr>
            <a:r>
              <a:rPr lang="ko-KR" altLang="en-US" dirty="0">
                <a:ea typeface="Malgun Gothic Semilight"/>
                <a:cs typeface="Malgun Gothic Semilight"/>
              </a:rPr>
              <a:t>통합개발환경</a:t>
            </a:r>
            <a:endParaRPr lang="ko-KR">
              <a:ea typeface="Malgun Gothic Semilight"/>
              <a:cs typeface="Malgun Gothic Semilight"/>
            </a:endParaRPr>
          </a:p>
          <a:p>
            <a:pPr marL="0" indent="0" algn="r">
              <a:buFont typeface="Arial" panose="020B0604020202020204" pitchFamily="34" charset="0"/>
              <a:buNone/>
            </a:pPr>
            <a:r>
              <a:rPr lang="ko-KR" altLang="en-US" dirty="0">
                <a:ea typeface="Malgun Gothic Semilight"/>
                <a:cs typeface="Malgun Gothic Semilight"/>
              </a:rPr>
              <a:t>웹 프레임워크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ko-KR" altLang="en-US" dirty="0">
                <a:ea typeface="Malgun Gothic Semilight"/>
                <a:cs typeface="Malgun Gothic Semilight"/>
              </a:rPr>
              <a:t>데이터베이스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ko-KR" altLang="en-US" dirty="0">
                <a:ea typeface="Malgun Gothic Semilight"/>
                <a:cs typeface="Malgun Gothic Semilight"/>
              </a:rPr>
              <a:t>데이터 </a:t>
            </a:r>
            <a:r>
              <a:rPr lang="ko-KR" altLang="en-US" dirty="0" err="1">
                <a:ea typeface="Malgun Gothic Semilight"/>
                <a:cs typeface="Malgun Gothic Semilight"/>
              </a:rPr>
              <a:t>전처리</a:t>
            </a:r>
            <a:endParaRPr lang="ko-KR" altLang="en-US">
              <a:ea typeface="Malgun Gothic Semilight"/>
              <a:cs typeface="Malgun Gothic Semilight"/>
            </a:endParaRPr>
          </a:p>
          <a:p>
            <a:pPr marL="0" indent="0" algn="r">
              <a:buFont typeface="Arial" panose="020B0604020202020204" pitchFamily="34" charset="0"/>
              <a:buNone/>
            </a:pPr>
            <a:r>
              <a:rPr lang="ko-KR" altLang="en-US" dirty="0" err="1">
                <a:ea typeface="Malgun Gothic Semilight"/>
                <a:cs typeface="Malgun Gothic Semilight"/>
              </a:rPr>
              <a:t>프론트엔드</a:t>
            </a:r>
            <a:endParaRPr lang="ko-KR" altLang="en-US">
              <a:ea typeface="Malgun Gothic Semilight"/>
              <a:cs typeface="Malgun Gothic Semilight"/>
            </a:endParaRPr>
          </a:p>
          <a:p>
            <a:pPr marL="0" indent="0" algn="r">
              <a:buFont typeface="Arial" panose="020B0604020202020204" pitchFamily="34" charset="0"/>
              <a:buNone/>
            </a:pPr>
            <a:r>
              <a:rPr lang="ko-KR" altLang="en-US" dirty="0" err="1">
                <a:ea typeface="Malgun Gothic Semilight"/>
                <a:cs typeface="Malgun Gothic Semilight"/>
              </a:rPr>
              <a:t>시각화툴</a:t>
            </a:r>
            <a:endParaRPr lang="ko-KR" altLang="en-US">
              <a:ea typeface="Malgun Gothic Semilight"/>
              <a:cs typeface="Malgun Gothic Semilight"/>
            </a:endParaRPr>
          </a:p>
          <a:p>
            <a:pPr marL="0" algn="r"/>
            <a:endParaRPr lang="ko-KR" altLang="en-US" dirty="0">
              <a:ea typeface="Malgun Gothic Semilight"/>
              <a:cs typeface="Malgun Gothic Semilight"/>
            </a:endParaRPr>
          </a:p>
          <a:p>
            <a:pPr marL="0" indent="0" algn="r">
              <a:buNone/>
            </a:pPr>
            <a:r>
              <a:rPr lang="ko-KR" altLang="en-US" dirty="0" err="1">
                <a:ea typeface="Malgun Gothic Semilight"/>
                <a:cs typeface="Malgun Gothic Semilight"/>
              </a:rPr>
              <a:t>크롤링</a:t>
            </a:r>
            <a:endParaRPr lang="ko-KR" altLang="en-US" b="0" dirty="0" err="1">
              <a:ea typeface="Malgun Gothic Semilight"/>
              <a:cs typeface="Malgun Gothic Semilight"/>
            </a:endParaRPr>
          </a:p>
          <a:p>
            <a:pPr marL="342900" lvl="1" algn="ctr"/>
            <a:endParaRPr lang="ko-KR" altLang="en-US" b="0" dirty="0">
              <a:ea typeface="Malgun Gothic Semilight"/>
              <a:cs typeface="Malgun Gothic Semilight"/>
            </a:endParaRPr>
          </a:p>
          <a:p>
            <a:pPr marL="0" algn="ctr"/>
            <a:endParaRPr lang="ko-KR" altLang="en-US" dirty="0">
              <a:ea typeface="Malgun Gothic Semilight"/>
              <a:cs typeface="Malgun Gothic Semilight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690750-CB31-8DE8-599A-2B6F425D9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4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E7E20C-9D77-2E90-0191-07E62B6CCD0C}"/>
              </a:ext>
            </a:extLst>
          </p:cNvPr>
          <p:cNvSpPr txBox="1"/>
          <p:nvPr/>
        </p:nvSpPr>
        <p:spPr>
          <a:xfrm>
            <a:off x="1215341" y="2286000"/>
            <a:ext cx="173620" cy="385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10" name="내용 개체 틀 5">
            <a:extLst>
              <a:ext uri="{FF2B5EF4-FFF2-40B4-BE49-F238E27FC236}">
                <a16:creationId xmlns:a16="http://schemas.microsoft.com/office/drawing/2014/main" id="{A2E4143C-5C75-9050-B1C4-76E1722A0FA0}"/>
              </a:ext>
            </a:extLst>
          </p:cNvPr>
          <p:cNvSpPr txBox="1">
            <a:spLocks/>
          </p:cNvSpPr>
          <p:nvPr/>
        </p:nvSpPr>
        <p:spPr>
          <a:xfrm>
            <a:off x="4601029" y="1791909"/>
            <a:ext cx="4348131" cy="4562592"/>
          </a:xfrm>
          <a:prstGeom prst="rect">
            <a:avLst/>
          </a:prstGeom>
        </p:spPr>
        <p:txBody>
          <a:bodyPr lIns="109728" tIns="109728" rIns="109728" bIns="91440" anchor="t"/>
          <a:lstStyle>
            <a:lvl1pPr marL="274320" indent="-27432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•"/>
              <a:defRPr sz="1800" kern="1200" spc="6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600" b="1" kern="1200" spc="6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 spc="6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6344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200" b="1" kern="1200" spc="6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008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200" kern="1200" spc="6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ea typeface="Malgun Gothic Semilight"/>
                <a:cs typeface="Malgun Gothic Semilight"/>
              </a:rPr>
              <a:t>VS CODE</a:t>
            </a:r>
            <a:endParaRPr lang="ko-KR"/>
          </a:p>
          <a:p>
            <a:pPr marL="0" indent="0">
              <a:buNone/>
            </a:pPr>
            <a:r>
              <a:rPr lang="ko-KR" altLang="en-US" dirty="0" err="1">
                <a:ea typeface="Malgun Gothic Semilight"/>
                <a:cs typeface="Malgun Gothic Semilight"/>
              </a:rPr>
              <a:t>DJango</a:t>
            </a:r>
            <a:endParaRPr lang="ko-KR" altLang="en-US" dirty="0">
              <a:ea typeface="Malgun Gothic Semilight"/>
              <a:cs typeface="Malgun Gothic Semilight"/>
            </a:endParaRPr>
          </a:p>
          <a:p>
            <a:pPr marL="0" indent="0">
              <a:buNone/>
            </a:pPr>
            <a:r>
              <a:rPr lang="ko-KR" altLang="en-US" dirty="0">
                <a:ea typeface="Malgun Gothic Semilight"/>
                <a:cs typeface="Malgun Gothic Semilight"/>
              </a:rPr>
              <a:t>Sqlite3</a:t>
            </a:r>
          </a:p>
          <a:p>
            <a:pPr marL="0" indent="0">
              <a:buNone/>
            </a:pPr>
            <a:r>
              <a:rPr lang="ko-KR" altLang="en-US" dirty="0" err="1">
                <a:ea typeface="Malgun Gothic Semilight"/>
                <a:cs typeface="Malgun Gothic Semilight"/>
              </a:rPr>
              <a:t>Jupyter</a:t>
            </a:r>
            <a:r>
              <a:rPr lang="ko-KR" altLang="en-US" dirty="0">
                <a:ea typeface="Malgun Gothic Semilight"/>
                <a:cs typeface="Malgun Gothic Semilight"/>
              </a:rPr>
              <a:t> </a:t>
            </a:r>
            <a:r>
              <a:rPr lang="ko-KR" altLang="en-US" dirty="0" err="1">
                <a:ea typeface="Malgun Gothic Semilight"/>
                <a:cs typeface="Malgun Gothic Semilight"/>
              </a:rPr>
              <a:t>notebook</a:t>
            </a:r>
            <a:endParaRPr lang="ko-KR" altLang="en-US" dirty="0">
              <a:ea typeface="Malgun Gothic Semilight"/>
              <a:cs typeface="Malgun Gothic Semilight"/>
            </a:endParaRPr>
          </a:p>
          <a:p>
            <a:pPr marL="0" indent="0">
              <a:buNone/>
            </a:pPr>
            <a:r>
              <a:rPr lang="ko-KR" altLang="en-US" dirty="0">
                <a:ea typeface="Malgun Gothic Semilight"/>
                <a:cs typeface="Malgun Gothic Semilight"/>
              </a:rPr>
              <a:t>HTML, CSS, </a:t>
            </a:r>
            <a:r>
              <a:rPr lang="ko-KR" altLang="en-US" dirty="0" err="1">
                <a:ea typeface="Malgun Gothic Semilight"/>
                <a:cs typeface="Malgun Gothic Semilight"/>
              </a:rPr>
              <a:t>JavaScript</a:t>
            </a:r>
            <a:endParaRPr lang="ko-KR" altLang="en-US" dirty="0">
              <a:ea typeface="Malgun Gothic Semilight"/>
              <a:cs typeface="Malgun Gothic Semilight"/>
            </a:endParaRPr>
          </a:p>
          <a:p>
            <a:pPr marL="0" indent="0">
              <a:buNone/>
            </a:pPr>
            <a:r>
              <a:rPr lang="ko-KR" altLang="en-US" dirty="0">
                <a:ea typeface="Malgun Gothic Semilight"/>
                <a:cs typeface="Malgun Gothic Semilight"/>
              </a:rPr>
              <a:t>한글폰트-</a:t>
            </a:r>
            <a:r>
              <a:rPr lang="ko-KR" altLang="en-US" dirty="0" err="1">
                <a:ea typeface="Malgun Gothic Semilight"/>
                <a:cs typeface="Malgun Gothic Semilight"/>
              </a:rPr>
              <a:t>눈누</a:t>
            </a:r>
            <a:endParaRPr lang="ko-KR" altLang="en-US" dirty="0">
              <a:ea typeface="Malgun Gothic Semilight"/>
              <a:cs typeface="Malgun Gothic Semilight"/>
            </a:endParaRPr>
          </a:p>
          <a:p>
            <a:pPr marL="0" indent="0">
              <a:buNone/>
            </a:pPr>
            <a:r>
              <a:rPr lang="ko-KR" altLang="en-US" dirty="0">
                <a:ea typeface="Malgun Gothic Semilight"/>
                <a:cs typeface="Malgun Gothic Semilight"/>
              </a:rPr>
              <a:t>아이콘-</a:t>
            </a:r>
            <a:r>
              <a:rPr lang="ko-KR" altLang="en-US" dirty="0" err="1">
                <a:ea typeface="Malgun Gothic Semilight"/>
                <a:cs typeface="Malgun Gothic Semilight"/>
              </a:rPr>
              <a:t>fontawesome</a:t>
            </a:r>
            <a:r>
              <a:rPr lang="ko-KR" altLang="en-US" dirty="0">
                <a:ea typeface="Malgun Gothic Semilight"/>
                <a:cs typeface="Malgun Gothic Semilight"/>
              </a:rPr>
              <a:t>/</a:t>
            </a:r>
            <a:r>
              <a:rPr lang="ko-KR" altLang="en-US" dirty="0" err="1">
                <a:ea typeface="Malgun Gothic Semilight"/>
                <a:cs typeface="Malgun Gothic Semilight"/>
              </a:rPr>
              <a:t>flaticon</a:t>
            </a:r>
            <a:endParaRPr lang="ko-KR" altLang="en-US" dirty="0">
              <a:ea typeface="Malgun Gothic Semilight"/>
              <a:cs typeface="Malgun Gothic Semilight"/>
            </a:endParaRPr>
          </a:p>
          <a:p>
            <a:pPr marL="0" indent="0">
              <a:buNone/>
            </a:pPr>
            <a:r>
              <a:rPr lang="ko-KR" altLang="en-US" dirty="0">
                <a:ea typeface="Malgun Gothic Semilight"/>
                <a:cs typeface="Malgun Gothic Semilight"/>
              </a:rPr>
              <a:t>Bs4, </a:t>
            </a:r>
            <a:r>
              <a:rPr lang="ko-KR" altLang="en-US" dirty="0" err="1">
                <a:ea typeface="Malgun Gothic Semilight"/>
                <a:cs typeface="Malgun Gothic Semilight"/>
              </a:rPr>
              <a:t>Selenium</a:t>
            </a:r>
            <a:r>
              <a:rPr lang="ko-KR" altLang="en-US" dirty="0">
                <a:ea typeface="Malgun Gothic Semilight"/>
                <a:cs typeface="Malgun Gothic Semilight"/>
              </a:rPr>
              <a:t>, </a:t>
            </a:r>
            <a:r>
              <a:rPr lang="ko-KR" altLang="en-US" dirty="0" err="1">
                <a:ea typeface="Malgun Gothic Semilight"/>
                <a:cs typeface="Malgun Gothic Semilight"/>
              </a:rPr>
              <a:t>Requests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3F50ADFD-39A4-DFA1-8AC8-E88FCCD44493}"/>
              </a:ext>
            </a:extLst>
          </p:cNvPr>
          <p:cNvSpPr/>
          <p:nvPr/>
        </p:nvSpPr>
        <p:spPr>
          <a:xfrm>
            <a:off x="3877519" y="1967697"/>
            <a:ext cx="588380" cy="231494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38B7C136-5B41-55AB-C2A6-DFBF1BCA2E5C}"/>
              </a:ext>
            </a:extLst>
          </p:cNvPr>
          <p:cNvSpPr/>
          <p:nvPr/>
        </p:nvSpPr>
        <p:spPr>
          <a:xfrm>
            <a:off x="3877519" y="2440329"/>
            <a:ext cx="588380" cy="231494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5DACC8B-02F5-A0D5-36BE-82098681B0EF}"/>
              </a:ext>
            </a:extLst>
          </p:cNvPr>
          <p:cNvSpPr/>
          <p:nvPr/>
        </p:nvSpPr>
        <p:spPr>
          <a:xfrm>
            <a:off x="3887163" y="2922607"/>
            <a:ext cx="588380" cy="231494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30BE2008-4D3F-63D2-75A6-7DCC76A71753}"/>
              </a:ext>
            </a:extLst>
          </p:cNvPr>
          <p:cNvSpPr/>
          <p:nvPr/>
        </p:nvSpPr>
        <p:spPr>
          <a:xfrm>
            <a:off x="3877519" y="3385595"/>
            <a:ext cx="588380" cy="231494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79B86FBD-FFFA-DA74-A644-8AE9C72EC9B1}"/>
              </a:ext>
            </a:extLst>
          </p:cNvPr>
          <p:cNvSpPr/>
          <p:nvPr/>
        </p:nvSpPr>
        <p:spPr>
          <a:xfrm>
            <a:off x="3877517" y="3896809"/>
            <a:ext cx="588380" cy="231494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A87A9A7E-C56F-A343-5BFC-40D811FCB2B2}"/>
              </a:ext>
            </a:extLst>
          </p:cNvPr>
          <p:cNvSpPr/>
          <p:nvPr/>
        </p:nvSpPr>
        <p:spPr>
          <a:xfrm>
            <a:off x="3887163" y="4388733"/>
            <a:ext cx="588380" cy="231494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41F05C90-8740-4785-DE5B-409DC6EFD6C2}"/>
              </a:ext>
            </a:extLst>
          </p:cNvPr>
          <p:cNvSpPr/>
          <p:nvPr/>
        </p:nvSpPr>
        <p:spPr>
          <a:xfrm>
            <a:off x="3887162" y="5353289"/>
            <a:ext cx="588380" cy="231494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381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1A5F12-E6A3-841D-45FB-9B9058CCC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706" y="239385"/>
            <a:ext cx="9238434" cy="857559"/>
          </a:xfrm>
        </p:spPr>
        <p:txBody>
          <a:bodyPr/>
          <a:lstStyle/>
          <a:p>
            <a:r>
              <a:rPr lang="ko-KR" altLang="en-US" dirty="0">
                <a:ea typeface="Malgun Gothic"/>
              </a:rPr>
              <a:t>3-1. </a:t>
            </a:r>
            <a:r>
              <a:rPr lang="ko-KR" altLang="en-US" dirty="0" err="1">
                <a:ea typeface="Malgun Gothic"/>
              </a:rPr>
              <a:t>데이터살펴보기</a:t>
            </a:r>
            <a:endParaRPr lang="ko-KR" altLang="en-US" dirty="0" err="1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C212ACC-18D8-7E2F-0C33-2AE653B9B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7010" y="1176759"/>
            <a:ext cx="9238434" cy="4678101"/>
          </a:xfrm>
        </p:spPr>
        <p:txBody>
          <a:bodyPr lIns="109728" tIns="109728" rIns="109728" bIns="91440" anchor="t"/>
          <a:lstStyle/>
          <a:p>
            <a:r>
              <a:rPr lang="ko-KR" altLang="en-US" dirty="0">
                <a:ea typeface="Malgun Gothic Semilight"/>
                <a:cs typeface="Malgun Gothic Semilight"/>
              </a:rPr>
              <a:t>사용한 데이터 - </a:t>
            </a:r>
            <a:r>
              <a:rPr lang="ko-KR" altLang="en-US" dirty="0" err="1">
                <a:ea typeface="Malgun Gothic Semilight"/>
                <a:cs typeface="Malgun Gothic Semilight"/>
              </a:rPr>
              <a:t>Kaggle</a:t>
            </a:r>
            <a:r>
              <a:rPr lang="ko-KR" altLang="en-US" dirty="0">
                <a:ea typeface="Malgun Gothic Semilight"/>
                <a:cs typeface="Malgun Gothic Semilight"/>
              </a:rPr>
              <a:t> 사이트의 '</a:t>
            </a:r>
            <a:r>
              <a:rPr lang="ko-KR" altLang="en-US" dirty="0" err="1">
                <a:ea typeface="Malgun Gothic Semilight"/>
                <a:cs typeface="Malgun Gothic Semilight"/>
              </a:rPr>
              <a:t>Cause</a:t>
            </a:r>
            <a:r>
              <a:rPr lang="ko-KR" altLang="en-US" dirty="0">
                <a:ea typeface="Malgun Gothic Semilight"/>
                <a:cs typeface="Malgun Gothic Semilight"/>
              </a:rPr>
              <a:t> of </a:t>
            </a:r>
            <a:r>
              <a:rPr lang="ko-KR" altLang="en-US" dirty="0" err="1">
                <a:ea typeface="Malgun Gothic Semilight"/>
                <a:cs typeface="Malgun Gothic Semilight"/>
              </a:rPr>
              <a:t>Death</a:t>
            </a:r>
            <a:r>
              <a:rPr lang="ko-KR" altLang="en-US" dirty="0">
                <a:ea typeface="Malgun Gothic Semilight"/>
                <a:cs typeface="Malgun Gothic Semilight"/>
              </a:rPr>
              <a:t>'</a:t>
            </a:r>
          </a:p>
          <a:p>
            <a:endParaRPr lang="ko-KR" altLang="en-US" dirty="0">
              <a:ea typeface="Malgun Gothic Semilight"/>
              <a:cs typeface="Malgun Gothic Semilight"/>
            </a:endParaRPr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id="{0A4E6202-0924-0E2A-27E6-CAEDD88949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00" t="27329" r="28225" b="65838"/>
          <a:stretch/>
        </p:blipFill>
        <p:spPr>
          <a:xfrm>
            <a:off x="1956121" y="2146199"/>
            <a:ext cx="4301244" cy="704122"/>
          </a:xfrm>
          <a:prstGeom prst="rect">
            <a:avLst/>
          </a:prstGeom>
        </p:spPr>
      </p:pic>
      <p:pic>
        <p:nvPicPr>
          <p:cNvPr id="7" name="그림 7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9170D3D7-FBD8-E31A-A118-68CA6A346B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524" t="36491" r="14384" b="32631"/>
          <a:stretch/>
        </p:blipFill>
        <p:spPr>
          <a:xfrm>
            <a:off x="1994704" y="3342248"/>
            <a:ext cx="7242498" cy="3173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02AF0D-EBBA-9F9C-EF36-CF604965BE52}"/>
              </a:ext>
            </a:extLst>
          </p:cNvPr>
          <p:cNvSpPr txBox="1"/>
          <p:nvPr/>
        </p:nvSpPr>
        <p:spPr>
          <a:xfrm>
            <a:off x="1919469" y="1832658"/>
            <a:ext cx="29418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Malgun Gothic Semilight"/>
                <a:cs typeface="Malgun Gothic Semilight"/>
              </a:rPr>
              <a:t>사용할 데이터를 불러오기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A7653C-2265-6340-7BE2-475920A4A7F8}"/>
              </a:ext>
            </a:extLst>
          </p:cNvPr>
          <p:cNvSpPr txBox="1"/>
          <p:nvPr/>
        </p:nvSpPr>
        <p:spPr>
          <a:xfrm>
            <a:off x="1958050" y="3019063"/>
            <a:ext cx="22088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Malgun Gothic Semilight"/>
                <a:cs typeface="Malgun Gothic Semilight"/>
              </a:rPr>
              <a:t>원본데이터의 모습</a:t>
            </a:r>
          </a:p>
        </p:txBody>
      </p:sp>
    </p:spTree>
    <p:extLst>
      <p:ext uri="{BB962C8B-B14F-4D97-AF65-F5344CB8AC3E}">
        <p14:creationId xmlns:p14="http://schemas.microsoft.com/office/powerpoint/2010/main" val="2631835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1A5F12-E6A3-841D-45FB-9B9058CCC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499815"/>
            <a:ext cx="9238434" cy="857559"/>
          </a:xfrm>
        </p:spPr>
        <p:txBody>
          <a:bodyPr/>
          <a:lstStyle/>
          <a:p>
            <a:r>
              <a:rPr lang="ko-KR" altLang="en-US" dirty="0">
                <a:ea typeface="Malgun Gothic"/>
              </a:rPr>
              <a:t>3-1. </a:t>
            </a:r>
            <a:r>
              <a:rPr lang="ko-KR" altLang="en-US" dirty="0" err="1">
                <a:ea typeface="Malgun Gothic"/>
              </a:rPr>
              <a:t>데이터살펴보기</a:t>
            </a:r>
            <a:endParaRPr lang="ko-KR" altLang="en-US">
              <a:ea typeface="Malgun Gothic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851090-B410-9D48-CED3-F9E704459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1872074"/>
            <a:ext cx="4666435" cy="3810000"/>
          </a:xfrm>
        </p:spPr>
        <p:txBody>
          <a:bodyPr lIns="109728" tIns="109728" rIns="109728" bIns="91440" anchor="t"/>
          <a:lstStyle/>
          <a:p>
            <a:pPr marL="0" indent="0">
              <a:buNone/>
            </a:pPr>
            <a:r>
              <a:rPr lang="ko-KR" dirty="0">
                <a:ea typeface="Malgun Gothic Semilight"/>
                <a:cs typeface="Malgun Gothic Semilight"/>
              </a:rPr>
              <a:t>원본데이터 분석</a:t>
            </a:r>
          </a:p>
          <a:p>
            <a:pPr marL="0" indent="0">
              <a:buNone/>
            </a:pPr>
            <a:r>
              <a:rPr lang="ko-KR" dirty="0">
                <a:ea typeface="Malgun Gothic Semilight"/>
                <a:cs typeface="Malgun Gothic Semilight"/>
              </a:rPr>
              <a:t>1</a:t>
            </a:r>
            <a:r>
              <a:rPr lang="en-US" altLang="ko-KR" dirty="0">
                <a:ea typeface="Malgun Gothic Semilight"/>
                <a:cs typeface="Malgun Gothic Semilight"/>
              </a:rPr>
              <a:t>.</a:t>
            </a:r>
            <a:r>
              <a:rPr lang="ko-KR" altLang="en-US" dirty="0">
                <a:ea typeface="Malgun Gothic Semilight"/>
                <a:cs typeface="Malgun Gothic Semilight"/>
              </a:rPr>
              <a:t> 총 34개의 컬럼</a:t>
            </a:r>
          </a:p>
          <a:p>
            <a:pPr marL="0" indent="0">
              <a:buNone/>
            </a:pPr>
            <a:r>
              <a:rPr lang="ko-KR" altLang="en-US" dirty="0">
                <a:ea typeface="Malgun Gothic Semilight"/>
                <a:cs typeface="Malgun Gothic Semilight"/>
              </a:rPr>
              <a:t>그 중 나라이름, 국가코드, 년도를 제외한</a:t>
            </a:r>
          </a:p>
          <a:p>
            <a:pPr marL="0" indent="0">
              <a:buNone/>
            </a:pPr>
            <a:r>
              <a:rPr lang="ko-KR" altLang="en-US" dirty="0">
                <a:ea typeface="Malgun Gothic Semilight"/>
                <a:cs typeface="Malgun Gothic Semilight"/>
              </a:rPr>
              <a:t>31개의 컬럼이 사망요인에 해당하는 컬럼.</a:t>
            </a:r>
          </a:p>
          <a:p>
            <a:pPr marL="0" indent="0">
              <a:buNone/>
            </a:pPr>
            <a:r>
              <a:rPr lang="ko-KR" altLang="en-US" dirty="0">
                <a:ea typeface="Malgun Gothic Semilight"/>
                <a:cs typeface="Malgun Gothic Semilight"/>
              </a:rPr>
              <a:t>2. 총 6120행</a:t>
            </a:r>
          </a:p>
          <a:p>
            <a:pPr marL="0" indent="0">
              <a:buNone/>
            </a:pPr>
            <a:r>
              <a:rPr lang="ko-KR" altLang="en-US" dirty="0">
                <a:ea typeface="Malgun Gothic Semilight"/>
                <a:cs typeface="Malgun Gothic Semilight"/>
              </a:rPr>
              <a:t>모든 컬럼이 </a:t>
            </a:r>
            <a:r>
              <a:rPr lang="ko-KR" altLang="en-US" dirty="0" err="1">
                <a:ea typeface="Malgun Gothic Semilight"/>
                <a:cs typeface="Malgun Gothic Semilight"/>
              </a:rPr>
              <a:t>non-null인</a:t>
            </a:r>
            <a:r>
              <a:rPr lang="ko-KR" altLang="en-US" dirty="0">
                <a:ea typeface="Malgun Gothic Semilight"/>
                <a:cs typeface="Malgun Gothic Semilight"/>
              </a:rPr>
              <a:t> 깔끔한 모습.</a:t>
            </a:r>
          </a:p>
          <a:p>
            <a:pPr marL="0" indent="0">
              <a:buNone/>
            </a:pPr>
            <a:r>
              <a:rPr lang="ko-KR" altLang="en-US" dirty="0">
                <a:ea typeface="Malgun Gothic Semilight"/>
                <a:cs typeface="Malgun Gothic Semilight"/>
              </a:rPr>
              <a:t>3. 총 나라 수</a:t>
            </a:r>
          </a:p>
          <a:p>
            <a:pPr marL="0" indent="0">
              <a:buNone/>
            </a:pPr>
            <a:r>
              <a:rPr lang="ko-KR" altLang="en-US" dirty="0">
                <a:ea typeface="Malgun Gothic Semilight"/>
                <a:cs typeface="Malgun Gothic Semilight"/>
              </a:rPr>
              <a:t>전 세계 204개국</a:t>
            </a:r>
          </a:p>
        </p:txBody>
      </p:sp>
      <p:pic>
        <p:nvPicPr>
          <p:cNvPr id="5" name="그림 8">
            <a:extLst>
              <a:ext uri="{FF2B5EF4-FFF2-40B4-BE49-F238E27FC236}">
                <a16:creationId xmlns:a16="http://schemas.microsoft.com/office/drawing/2014/main" id="{B514A095-D876-4FB2-D74D-644E7425EC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307" t="24430" r="23978" b="13029"/>
          <a:stretch/>
        </p:blipFill>
        <p:spPr>
          <a:xfrm>
            <a:off x="6238753" y="366592"/>
            <a:ext cx="3857455" cy="4861296"/>
          </a:xfrm>
          <a:prstGeom prst="rect">
            <a:avLst/>
          </a:prstGeom>
          <a:ln>
            <a:solidFill>
              <a:srgbClr val="4472C4"/>
            </a:solidFill>
          </a:ln>
        </p:spPr>
      </p:pic>
      <p:pic>
        <p:nvPicPr>
          <p:cNvPr id="7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14FBB63-7E3E-F0AC-1944-0D9E2B72C4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475" t="42157" r="29703" b="53011"/>
          <a:stretch/>
        </p:blipFill>
        <p:spPr>
          <a:xfrm>
            <a:off x="6238755" y="5281010"/>
            <a:ext cx="3858866" cy="66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204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1A5F12-E6A3-841D-45FB-9B9058CCC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499815"/>
            <a:ext cx="9238434" cy="857559"/>
          </a:xfrm>
        </p:spPr>
        <p:txBody>
          <a:bodyPr/>
          <a:lstStyle/>
          <a:p>
            <a:r>
              <a:rPr lang="ko-KR" altLang="en-US" dirty="0">
                <a:ea typeface="Malgun Gothic"/>
              </a:rPr>
              <a:t>3-2. 데이터 분석 방향잡기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851090-B410-9D48-CED3-F9E704459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1466961"/>
            <a:ext cx="9884687" cy="4726328"/>
          </a:xfrm>
        </p:spPr>
        <p:txBody>
          <a:bodyPr lIns="109728" tIns="109728" rIns="109728" bIns="91440" anchor="t"/>
          <a:lstStyle/>
          <a:p>
            <a:pPr marL="0" indent="0">
              <a:buNone/>
            </a:pPr>
            <a:r>
              <a:rPr lang="ko-KR" dirty="0">
                <a:ea typeface="Malgun Gothic Semilight"/>
                <a:cs typeface="Malgun Gothic Semilight"/>
              </a:rPr>
              <a:t>목표</a:t>
            </a:r>
          </a:p>
          <a:p>
            <a:pPr marL="0" indent="0">
              <a:buNone/>
            </a:pPr>
            <a:r>
              <a:rPr lang="ko-KR" dirty="0">
                <a:ea typeface="Malgun Gothic Semilight"/>
                <a:cs typeface="Malgun Gothic Semilight"/>
              </a:rPr>
              <a:t>1</a:t>
            </a:r>
            <a:r>
              <a:rPr lang="en-US" altLang="ko-KR" dirty="0">
                <a:ea typeface="Malgun Gothic Semilight"/>
                <a:cs typeface="Malgun Gothic Semilight"/>
              </a:rPr>
              <a:t>.  </a:t>
            </a:r>
            <a:r>
              <a:rPr lang="en-US" altLang="ko-KR" dirty="0" err="1">
                <a:ea typeface="Malgun Gothic Semilight"/>
                <a:cs typeface="Malgun Gothic Semilight"/>
              </a:rPr>
              <a:t>특정</a:t>
            </a:r>
            <a:r>
              <a:rPr lang="en-US" altLang="ko-KR" dirty="0">
                <a:ea typeface="Malgun Gothic Semilight"/>
                <a:cs typeface="Malgun Gothic Semilight"/>
              </a:rPr>
              <a:t> </a:t>
            </a:r>
            <a:r>
              <a:rPr lang="en-US" altLang="ko-KR" dirty="0" err="1">
                <a:ea typeface="Malgun Gothic Semilight"/>
                <a:cs typeface="Malgun Gothic Semilight"/>
              </a:rPr>
              <a:t>사망요인의</a:t>
            </a:r>
            <a:r>
              <a:rPr lang="en-US" altLang="ko-KR" dirty="0">
                <a:ea typeface="Malgun Gothic Semilight"/>
                <a:cs typeface="Malgun Gothic Semilight"/>
              </a:rPr>
              <a:t> (1990년-2019년) 30년간의 ]</a:t>
            </a:r>
            <a:r>
              <a:rPr lang="en-US" altLang="ko-KR" dirty="0" err="1">
                <a:ea typeface="Malgun Gothic Semilight"/>
                <a:cs typeface="Malgun Gothic Semilight"/>
              </a:rPr>
              <a:t>나라별</a:t>
            </a:r>
            <a:r>
              <a:rPr lang="en-US" altLang="ko-KR" dirty="0">
                <a:ea typeface="Malgun Gothic Semilight"/>
                <a:cs typeface="Malgun Gothic Semilight"/>
              </a:rPr>
              <a:t> </a:t>
            </a:r>
            <a:r>
              <a:rPr lang="en-US" altLang="ko-KR" dirty="0" err="1">
                <a:ea typeface="Malgun Gothic Semilight"/>
                <a:cs typeface="Malgun Gothic Semilight"/>
              </a:rPr>
              <a:t>연평균</a:t>
            </a:r>
            <a:r>
              <a:rPr lang="en-US" altLang="ko-KR" dirty="0">
                <a:ea typeface="Malgun Gothic Semilight"/>
                <a:cs typeface="Malgun Gothic Semilight"/>
              </a:rPr>
              <a:t> </a:t>
            </a:r>
            <a:r>
              <a:rPr lang="en-US" altLang="ko-KR" dirty="0" err="1">
                <a:ea typeface="Malgun Gothic Semilight"/>
                <a:cs typeface="Malgun Gothic Semilight"/>
              </a:rPr>
              <a:t>사망자수를</a:t>
            </a:r>
            <a:r>
              <a:rPr lang="en-US" altLang="ko-KR" dirty="0">
                <a:ea typeface="Malgun Gothic Semilight"/>
                <a:cs typeface="Malgun Gothic Semilight"/>
              </a:rPr>
              <a:t> </a:t>
            </a:r>
            <a:r>
              <a:rPr lang="en-US" altLang="ko-KR" dirty="0" err="1">
                <a:ea typeface="Malgun Gothic Semilight"/>
                <a:cs typeface="Malgun Gothic Semilight"/>
              </a:rPr>
              <a:t>계산</a:t>
            </a:r>
            <a:r>
              <a:rPr lang="en-US" altLang="ko-KR" dirty="0">
                <a:ea typeface="Malgun Gothic Semilight"/>
                <a:cs typeface="Malgun Gothic Semilight"/>
              </a:rPr>
              <a:t> 및 </a:t>
            </a:r>
            <a:r>
              <a:rPr lang="en-US" altLang="ko-KR" dirty="0" err="1">
                <a:ea typeface="Malgun Gothic Semilight"/>
                <a:cs typeface="Malgun Gothic Semilight"/>
              </a:rPr>
              <a:t>시각화</a:t>
            </a:r>
          </a:p>
          <a:p>
            <a:pPr marL="0" indent="0">
              <a:buNone/>
            </a:pPr>
            <a:r>
              <a:rPr lang="en-US" altLang="ko-KR" dirty="0">
                <a:ea typeface="Malgun Gothic Semilight"/>
                <a:cs typeface="Malgun Gothic Semilight"/>
              </a:rPr>
              <a:t>2. </a:t>
            </a:r>
            <a:r>
              <a:rPr lang="en-US" altLang="ko-KR" dirty="0" err="1">
                <a:ea typeface="Malgun Gothic Semilight"/>
                <a:cs typeface="Malgun Gothic Semilight"/>
              </a:rPr>
              <a:t>특정</a:t>
            </a:r>
            <a:r>
              <a:rPr lang="en-US" altLang="ko-KR" dirty="0">
                <a:ea typeface="Malgun Gothic Semilight"/>
                <a:cs typeface="Malgun Gothic Semilight"/>
              </a:rPr>
              <a:t> </a:t>
            </a:r>
            <a:r>
              <a:rPr lang="en-US" altLang="ko-KR" dirty="0" err="1">
                <a:ea typeface="Malgun Gothic Semilight"/>
                <a:cs typeface="Malgun Gothic Semilight"/>
              </a:rPr>
              <a:t>사망요인에</a:t>
            </a:r>
            <a:r>
              <a:rPr lang="en-US" altLang="ko-KR" dirty="0">
                <a:ea typeface="Malgun Gothic Semilight"/>
                <a:cs typeface="Malgun Gothic Semilight"/>
              </a:rPr>
              <a:t> </a:t>
            </a:r>
            <a:r>
              <a:rPr lang="en-US" altLang="ko-KR" dirty="0" err="1">
                <a:ea typeface="Malgun Gothic Semilight"/>
                <a:cs typeface="Malgun Gothic Semilight"/>
              </a:rPr>
              <a:t>대한</a:t>
            </a:r>
            <a:r>
              <a:rPr lang="en-US" altLang="ko-KR" dirty="0">
                <a:ea typeface="Malgun Gothic Semilight"/>
                <a:cs typeface="Malgun Gothic Semilight"/>
              </a:rPr>
              <a:t> </a:t>
            </a:r>
            <a:r>
              <a:rPr lang="en-US" altLang="ko-KR" dirty="0" err="1">
                <a:ea typeface="Malgun Gothic Semilight"/>
                <a:cs typeface="Malgun Gothic Semilight"/>
              </a:rPr>
              <a:t>개별국가의</a:t>
            </a:r>
            <a:r>
              <a:rPr lang="en-US" altLang="ko-KR" dirty="0">
                <a:ea typeface="Malgun Gothic Semilight"/>
                <a:cs typeface="Malgun Gothic Semilight"/>
              </a:rPr>
              <a:t> </a:t>
            </a:r>
            <a:r>
              <a:rPr lang="en-US" altLang="ko-KR" dirty="0" err="1">
                <a:ea typeface="Malgun Gothic Semilight"/>
                <a:cs typeface="Malgun Gothic Semilight"/>
              </a:rPr>
              <a:t>년도별</a:t>
            </a:r>
            <a:r>
              <a:rPr lang="en-US" altLang="ko-KR" dirty="0">
                <a:ea typeface="Malgun Gothic Semilight"/>
                <a:cs typeface="Malgun Gothic Semilight"/>
              </a:rPr>
              <a:t> </a:t>
            </a:r>
            <a:r>
              <a:rPr lang="en-US" altLang="ko-KR" dirty="0" err="1">
                <a:ea typeface="Malgun Gothic Semilight"/>
                <a:cs typeface="Malgun Gothic Semilight"/>
              </a:rPr>
              <a:t>사망자수를</a:t>
            </a:r>
            <a:r>
              <a:rPr lang="en-US" altLang="ko-KR" dirty="0">
                <a:ea typeface="Malgun Gothic Semilight"/>
                <a:cs typeface="Malgun Gothic Semilight"/>
              </a:rPr>
              <a:t>, </a:t>
            </a:r>
            <a:r>
              <a:rPr lang="en-US" altLang="ko-KR" dirty="0" err="1">
                <a:ea typeface="Malgun Gothic Semilight"/>
                <a:cs typeface="Malgun Gothic Semilight"/>
              </a:rPr>
              <a:t>년도오름차순으로</a:t>
            </a:r>
            <a:r>
              <a:rPr lang="en-US" altLang="ko-KR" dirty="0">
                <a:ea typeface="Malgun Gothic Semilight"/>
                <a:cs typeface="Malgun Gothic Semilight"/>
              </a:rPr>
              <a:t> </a:t>
            </a:r>
            <a:r>
              <a:rPr lang="en-US" altLang="ko-KR" dirty="0" err="1">
                <a:ea typeface="Malgun Gothic Semilight"/>
                <a:cs typeface="Malgun Gothic Semilight"/>
              </a:rPr>
              <a:t>정렬</a:t>
            </a:r>
            <a:r>
              <a:rPr lang="en-US" altLang="ko-KR" dirty="0">
                <a:ea typeface="Malgun Gothic Semilight"/>
                <a:cs typeface="Malgun Gothic Semilight"/>
              </a:rPr>
              <a:t> 및 </a:t>
            </a:r>
            <a:r>
              <a:rPr lang="en-US" altLang="ko-KR" dirty="0" err="1">
                <a:ea typeface="Malgun Gothic Semilight"/>
                <a:cs typeface="Malgun Gothic Semilight"/>
              </a:rPr>
              <a:t>시각화</a:t>
            </a:r>
            <a:endParaRPr lang="en-US" altLang="ko-KR" dirty="0">
              <a:ea typeface="Malgun Gothic Semilight"/>
              <a:cs typeface="Malgun Gothic Semilight"/>
            </a:endParaRPr>
          </a:p>
          <a:p>
            <a:pPr marL="0" indent="0">
              <a:buNone/>
            </a:pPr>
            <a:r>
              <a:rPr lang="en-US" altLang="ko-KR" dirty="0">
                <a:ea typeface="Malgun Gothic Semilight"/>
                <a:cs typeface="Malgun Gothic Semilight"/>
              </a:rPr>
              <a:t>3. </a:t>
            </a:r>
            <a:r>
              <a:rPr lang="en-US" altLang="ko-KR" dirty="0" err="1">
                <a:ea typeface="Malgun Gothic Semilight"/>
                <a:cs typeface="Malgun Gothic Semilight"/>
              </a:rPr>
              <a:t>특정사망요인에</a:t>
            </a:r>
            <a:r>
              <a:rPr lang="en-US" altLang="ko-KR" dirty="0">
                <a:ea typeface="Malgun Gothic Semilight"/>
                <a:cs typeface="Malgun Gothic Semilight"/>
              </a:rPr>
              <a:t> </a:t>
            </a:r>
            <a:r>
              <a:rPr lang="en-US" altLang="ko-KR" dirty="0" err="1">
                <a:ea typeface="Malgun Gothic Semilight"/>
                <a:cs typeface="Malgun Gothic Semilight"/>
              </a:rPr>
              <a:t>대한</a:t>
            </a:r>
            <a:r>
              <a:rPr lang="en-US" altLang="ko-KR" dirty="0">
                <a:ea typeface="Malgun Gothic Semilight"/>
                <a:cs typeface="Malgun Gothic Semilight"/>
              </a:rPr>
              <a:t> </a:t>
            </a:r>
            <a:r>
              <a:rPr lang="en-US" altLang="ko-KR" dirty="0" err="1">
                <a:ea typeface="Malgun Gothic Semilight"/>
                <a:cs typeface="Malgun Gothic Semilight"/>
              </a:rPr>
              <a:t>해당국가의</a:t>
            </a:r>
            <a:r>
              <a:rPr lang="en-US" altLang="ko-KR" dirty="0">
                <a:ea typeface="Malgun Gothic Semilight"/>
                <a:cs typeface="Malgun Gothic Semilight"/>
              </a:rPr>
              <a:t> </a:t>
            </a:r>
            <a:r>
              <a:rPr lang="en-US" altLang="ko-KR" dirty="0" err="1">
                <a:ea typeface="Malgun Gothic Semilight"/>
                <a:cs typeface="Malgun Gothic Semilight"/>
              </a:rPr>
              <a:t>사망률이</a:t>
            </a:r>
            <a:r>
              <a:rPr lang="en-US" altLang="ko-KR" dirty="0">
                <a:ea typeface="Malgun Gothic Semilight"/>
                <a:cs typeface="Malgun Gothic Semilight"/>
              </a:rPr>
              <a:t> </a:t>
            </a:r>
            <a:r>
              <a:rPr lang="en-US" altLang="ko-KR" dirty="0" err="1">
                <a:ea typeface="Malgun Gothic Semilight"/>
                <a:cs typeface="Malgun Gothic Semilight"/>
              </a:rPr>
              <a:t>같은</a:t>
            </a:r>
            <a:r>
              <a:rPr lang="en-US" altLang="ko-KR" dirty="0">
                <a:ea typeface="Malgun Gothic Semilight"/>
                <a:cs typeface="Malgun Gothic Semilight"/>
              </a:rPr>
              <a:t> </a:t>
            </a:r>
            <a:r>
              <a:rPr lang="en-US" altLang="ko-KR" dirty="0" err="1">
                <a:ea typeface="Malgun Gothic Semilight"/>
                <a:cs typeface="Malgun Gothic Semilight"/>
              </a:rPr>
              <a:t>대륙내에서</a:t>
            </a:r>
            <a:r>
              <a:rPr lang="en-US" altLang="ko-KR" dirty="0">
                <a:ea typeface="Malgun Gothic Semilight"/>
                <a:cs typeface="Malgun Gothic Semilight"/>
              </a:rPr>
              <a:t> </a:t>
            </a:r>
            <a:r>
              <a:rPr lang="en-US" altLang="ko-KR" dirty="0" err="1">
                <a:ea typeface="Malgun Gothic Semilight"/>
                <a:cs typeface="Malgun Gothic Semilight"/>
              </a:rPr>
              <a:t>어느정도에</a:t>
            </a:r>
            <a:r>
              <a:rPr lang="en-US" altLang="ko-KR" dirty="0">
                <a:ea typeface="Malgun Gothic Semilight"/>
                <a:cs typeface="Malgun Gothic Semilight"/>
              </a:rPr>
              <a:t> </a:t>
            </a:r>
            <a:r>
              <a:rPr lang="en-US" altLang="ko-KR" dirty="0" err="1">
                <a:ea typeface="Malgun Gothic Semilight"/>
                <a:cs typeface="Malgun Gothic Semilight"/>
              </a:rPr>
              <a:t>위치해있는지</a:t>
            </a:r>
            <a:r>
              <a:rPr lang="en-US" altLang="ko-KR" dirty="0">
                <a:ea typeface="Malgun Gothic Semilight"/>
                <a:cs typeface="Malgun Gothic Semilight"/>
              </a:rPr>
              <a:t>, </a:t>
            </a:r>
            <a:r>
              <a:rPr lang="en-US" altLang="ko-KR" dirty="0" err="1">
                <a:ea typeface="Malgun Gothic Semilight"/>
                <a:cs typeface="Malgun Gothic Semilight"/>
              </a:rPr>
              <a:t>동일</a:t>
            </a:r>
            <a:r>
              <a:rPr lang="en-US" altLang="ko-KR" dirty="0">
                <a:ea typeface="Malgun Gothic Semilight"/>
                <a:cs typeface="Malgun Gothic Semilight"/>
              </a:rPr>
              <a:t> </a:t>
            </a:r>
            <a:r>
              <a:rPr lang="en-US" altLang="ko-KR" dirty="0" err="1">
                <a:ea typeface="Malgun Gothic Semilight"/>
                <a:cs typeface="Malgun Gothic Semilight"/>
              </a:rPr>
              <a:t>대륙내</a:t>
            </a:r>
            <a:r>
              <a:rPr lang="en-US" altLang="ko-KR" dirty="0">
                <a:ea typeface="Malgun Gothic Semilight"/>
                <a:cs typeface="Malgun Gothic Semilight"/>
              </a:rPr>
              <a:t> 타 </a:t>
            </a:r>
            <a:r>
              <a:rPr lang="en-US" altLang="ko-KR" dirty="0" err="1">
                <a:ea typeface="Malgun Gothic Semilight"/>
                <a:cs typeface="Malgun Gothic Semilight"/>
              </a:rPr>
              <a:t>국가와</a:t>
            </a:r>
            <a:r>
              <a:rPr lang="en-US" altLang="ko-KR" dirty="0">
                <a:ea typeface="Malgun Gothic Semilight"/>
                <a:cs typeface="Malgun Gothic Semilight"/>
              </a:rPr>
              <a:t> </a:t>
            </a:r>
            <a:r>
              <a:rPr lang="en-US" altLang="ko-KR" dirty="0" err="1">
                <a:ea typeface="Malgun Gothic Semilight"/>
                <a:cs typeface="Malgun Gothic Semilight"/>
              </a:rPr>
              <a:t>비교</a:t>
            </a:r>
            <a:r>
              <a:rPr lang="en-US" altLang="ko-KR" dirty="0">
                <a:ea typeface="Malgun Gothic Semilight"/>
                <a:cs typeface="Malgun Gothic Semilight"/>
              </a:rPr>
              <a:t>.</a:t>
            </a:r>
          </a:p>
          <a:p>
            <a:pPr marL="0" indent="0">
              <a:buNone/>
            </a:pPr>
            <a:r>
              <a:rPr lang="en-US" altLang="ko-KR" dirty="0" err="1">
                <a:ea typeface="Malgun Gothic Semilight"/>
                <a:cs typeface="Malgun Gothic Semilight"/>
              </a:rPr>
              <a:t>Sub목표</a:t>
            </a:r>
            <a:r>
              <a:rPr lang="en-US" altLang="ko-KR" dirty="0">
                <a:ea typeface="Malgun Gothic Semilight"/>
                <a:cs typeface="Malgun Gothic Semilight"/>
              </a:rPr>
              <a:t>(</a:t>
            </a:r>
            <a:r>
              <a:rPr lang="en-US" altLang="ko-KR" dirty="0" err="1">
                <a:ea typeface="Malgun Gothic Semilight"/>
                <a:cs typeface="Malgun Gothic Semilight"/>
              </a:rPr>
              <a:t>데이터분석</a:t>
            </a:r>
            <a:r>
              <a:rPr lang="en-US" altLang="ko-KR" dirty="0">
                <a:ea typeface="Malgun Gothic Semilight"/>
                <a:cs typeface="Malgun Gothic Semilight"/>
              </a:rPr>
              <a:t> </a:t>
            </a:r>
            <a:r>
              <a:rPr lang="en-US" altLang="ko-KR" dirty="0" err="1">
                <a:ea typeface="Malgun Gothic Semilight"/>
                <a:cs typeface="Malgun Gothic Semilight"/>
              </a:rPr>
              <a:t>외의</a:t>
            </a:r>
            <a:r>
              <a:rPr lang="en-US" altLang="ko-KR" dirty="0">
                <a:ea typeface="Malgun Gothic Semilight"/>
                <a:cs typeface="Malgun Gothic Semilight"/>
              </a:rPr>
              <a:t> </a:t>
            </a:r>
            <a:r>
              <a:rPr lang="en-US" altLang="ko-KR" dirty="0" err="1">
                <a:ea typeface="Malgun Gothic Semilight"/>
                <a:cs typeface="Malgun Gothic Semilight"/>
              </a:rPr>
              <a:t>것들</a:t>
            </a:r>
            <a:r>
              <a:rPr lang="en-US" altLang="ko-KR" dirty="0">
                <a:ea typeface="Malgun Gothic Semilight"/>
                <a:cs typeface="Malgun Gothic Semilight"/>
              </a:rPr>
              <a:t>).</a:t>
            </a:r>
          </a:p>
          <a:p>
            <a:pPr marL="0" indent="0">
              <a:buNone/>
            </a:pPr>
            <a:r>
              <a:rPr lang="en-US" altLang="ko-KR" dirty="0">
                <a:ea typeface="Malgun Gothic Semilight"/>
                <a:cs typeface="Malgun Gothic Semilight"/>
              </a:rPr>
              <a:t>1. </a:t>
            </a:r>
            <a:r>
              <a:rPr lang="en-US" altLang="ko-KR" dirty="0" err="1">
                <a:ea typeface="Malgun Gothic Semilight"/>
                <a:cs typeface="Malgun Gothic Semilight"/>
              </a:rPr>
              <a:t>나라별</a:t>
            </a:r>
            <a:r>
              <a:rPr lang="en-US" altLang="ko-KR" dirty="0">
                <a:ea typeface="Malgun Gothic Semilight"/>
                <a:cs typeface="Malgun Gothic Semilight"/>
              </a:rPr>
              <a:t> </a:t>
            </a:r>
            <a:r>
              <a:rPr lang="en-US" altLang="ko-KR" dirty="0" err="1">
                <a:ea typeface="Malgun Gothic Semilight"/>
                <a:cs typeface="Malgun Gothic Semilight"/>
              </a:rPr>
              <a:t>국기</a:t>
            </a:r>
            <a:r>
              <a:rPr lang="en-US" altLang="ko-KR" dirty="0">
                <a:ea typeface="Malgun Gothic Semilight"/>
                <a:cs typeface="Malgun Gothic Semilight"/>
              </a:rPr>
              <a:t> </a:t>
            </a:r>
            <a:r>
              <a:rPr lang="en-US" altLang="ko-KR" dirty="0" err="1">
                <a:ea typeface="Malgun Gothic Semilight"/>
                <a:cs typeface="Malgun Gothic Semilight"/>
              </a:rPr>
              <a:t>이미지를</a:t>
            </a:r>
            <a:r>
              <a:rPr lang="en-US" altLang="ko-KR" dirty="0">
                <a:ea typeface="Malgun Gothic Semilight"/>
                <a:cs typeface="Malgun Gothic Semilight"/>
              </a:rPr>
              <a:t> </a:t>
            </a:r>
            <a:r>
              <a:rPr lang="en-US" altLang="ko-KR" dirty="0" err="1">
                <a:ea typeface="Malgun Gothic Semilight"/>
                <a:cs typeface="Malgun Gothic Semilight"/>
              </a:rPr>
              <a:t>크롤링하여</a:t>
            </a:r>
            <a:r>
              <a:rPr lang="en-US" altLang="ko-KR" dirty="0">
                <a:ea typeface="Malgun Gothic Semilight"/>
                <a:cs typeface="Malgun Gothic Semilight"/>
              </a:rPr>
              <a:t>, </a:t>
            </a:r>
            <a:r>
              <a:rPr lang="en-US" altLang="ko-KR" dirty="0" err="1">
                <a:ea typeface="Malgun Gothic Semilight"/>
                <a:cs typeface="Malgun Gothic Semilight"/>
              </a:rPr>
              <a:t>국가</a:t>
            </a:r>
            <a:r>
              <a:rPr lang="en-US" altLang="ko-KR" dirty="0">
                <a:ea typeface="Malgun Gothic Semilight"/>
                <a:cs typeface="Malgun Gothic Semilight"/>
              </a:rPr>
              <a:t> </a:t>
            </a:r>
            <a:r>
              <a:rPr lang="en-US" altLang="ko-KR" dirty="0" err="1">
                <a:ea typeface="Malgun Gothic Semilight"/>
                <a:cs typeface="Malgun Gothic Semilight"/>
              </a:rPr>
              <a:t>상세정보에</a:t>
            </a:r>
            <a:r>
              <a:rPr lang="en-US" altLang="ko-KR" dirty="0">
                <a:ea typeface="Malgun Gothic Semilight"/>
                <a:cs typeface="Malgun Gothic Semilight"/>
              </a:rPr>
              <a:t> </a:t>
            </a:r>
            <a:r>
              <a:rPr lang="en-US" altLang="ko-KR" dirty="0" err="1">
                <a:ea typeface="Malgun Gothic Semilight"/>
                <a:cs typeface="Malgun Gothic Semilight"/>
              </a:rPr>
              <a:t>나라국기</a:t>
            </a:r>
            <a:r>
              <a:rPr lang="en-US" altLang="ko-KR" dirty="0">
                <a:ea typeface="Malgun Gothic Semilight"/>
                <a:cs typeface="Malgun Gothic Semilight"/>
              </a:rPr>
              <a:t> </a:t>
            </a:r>
            <a:r>
              <a:rPr lang="en-US" altLang="ko-KR" dirty="0" err="1">
                <a:ea typeface="Malgun Gothic Semilight"/>
                <a:cs typeface="Malgun Gothic Semilight"/>
              </a:rPr>
              <a:t>넣어주기</a:t>
            </a:r>
          </a:p>
          <a:p>
            <a:pPr marL="0" indent="0">
              <a:buNone/>
            </a:pPr>
            <a:r>
              <a:rPr lang="en-US" altLang="ko-KR" dirty="0">
                <a:ea typeface="Malgun Gothic Semilight"/>
                <a:cs typeface="Malgun Gothic Semilight"/>
              </a:rPr>
              <a:t>2. 원 </a:t>
            </a:r>
            <a:r>
              <a:rPr lang="en-US" altLang="ko-KR" dirty="0" err="1">
                <a:ea typeface="Malgun Gothic Semilight"/>
                <a:cs typeface="Malgun Gothic Semilight"/>
              </a:rPr>
              <a:t>페이지로</a:t>
            </a:r>
            <a:r>
              <a:rPr lang="en-US" altLang="ko-KR" dirty="0">
                <a:ea typeface="Malgun Gothic Semilight"/>
                <a:cs typeface="Malgun Gothic Semilight"/>
              </a:rPr>
              <a:t> </a:t>
            </a:r>
            <a:r>
              <a:rPr lang="en-US" altLang="ko-KR" dirty="0" err="1">
                <a:ea typeface="Malgun Gothic Semilight"/>
                <a:cs typeface="Malgun Gothic Semilight"/>
              </a:rPr>
              <a:t>만들기</a:t>
            </a:r>
            <a:endParaRPr lang="en-US" altLang="ko-KR" dirty="0">
              <a:ea typeface="Malgun Gothic Semilight"/>
              <a:cs typeface="Malgun Gothic Semilight"/>
            </a:endParaRPr>
          </a:p>
          <a:p>
            <a:pPr marL="0" indent="0">
              <a:buNone/>
            </a:pPr>
            <a:r>
              <a:rPr lang="en-US" altLang="ko-KR" dirty="0">
                <a:ea typeface="Malgun Gothic Semilight"/>
                <a:cs typeface="Malgun Gothic Semilight"/>
              </a:rPr>
              <a:t>3. </a:t>
            </a:r>
            <a:r>
              <a:rPr lang="en-US" altLang="ko-KR" dirty="0" err="1">
                <a:ea typeface="Malgun Gothic Semilight"/>
                <a:cs typeface="Malgun Gothic Semilight"/>
              </a:rPr>
              <a:t>데이터베이스</a:t>
            </a:r>
            <a:r>
              <a:rPr lang="en-US" altLang="ko-KR" dirty="0">
                <a:ea typeface="Malgun Gothic Semilight"/>
                <a:cs typeface="Malgun Gothic Semilight"/>
              </a:rPr>
              <a:t> </a:t>
            </a:r>
            <a:r>
              <a:rPr lang="en-US" altLang="ko-KR" dirty="0" err="1">
                <a:ea typeface="Malgun Gothic Semilight"/>
                <a:cs typeface="Malgun Gothic Semilight"/>
              </a:rPr>
              <a:t>이용하기</a:t>
            </a:r>
          </a:p>
        </p:txBody>
      </p:sp>
    </p:spTree>
    <p:extLst>
      <p:ext uri="{BB962C8B-B14F-4D97-AF65-F5344CB8AC3E}">
        <p14:creationId xmlns:p14="http://schemas.microsoft.com/office/powerpoint/2010/main" val="5289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1A5F12-E6A3-841D-45FB-9B9058CCC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499815"/>
            <a:ext cx="9238434" cy="857559"/>
          </a:xfrm>
        </p:spPr>
        <p:txBody>
          <a:bodyPr/>
          <a:lstStyle/>
          <a:p>
            <a:r>
              <a:rPr lang="ko-KR" altLang="en-US" dirty="0">
                <a:ea typeface="Malgun Gothic"/>
              </a:rPr>
              <a:t>3-2. 데이터 분석 방향잡기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851090-B410-9D48-CED3-F9E704459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1466961"/>
            <a:ext cx="9884687" cy="4726328"/>
          </a:xfrm>
        </p:spPr>
        <p:txBody>
          <a:bodyPr lIns="109728" tIns="109728" rIns="109728" bIns="91440" anchor="t"/>
          <a:lstStyle/>
          <a:p>
            <a:pPr marL="0" indent="0">
              <a:buNone/>
            </a:pPr>
            <a:r>
              <a:rPr lang="ko-KR" altLang="en-US" sz="2400" b="1" dirty="0">
                <a:ea typeface="Malgun Gothic Semilight"/>
                <a:cs typeface="Malgun Gothic Semilight"/>
              </a:rPr>
              <a:t>추가로 필요한 것들</a:t>
            </a:r>
          </a:p>
          <a:p>
            <a:pPr marL="0" indent="0">
              <a:buNone/>
            </a:pPr>
            <a:r>
              <a:rPr lang="ko-KR" altLang="en-US" dirty="0">
                <a:ea typeface="Malgun Gothic Semilight"/>
                <a:cs typeface="Malgun Gothic Semilight"/>
              </a:rPr>
              <a:t>1. 203개 각각의 나라가 해당되는 대륙을 짝지어 주고, 새로운 컬럼에 </a:t>
            </a:r>
            <a:r>
              <a:rPr lang="ko-KR" altLang="en-US" dirty="0" err="1">
                <a:ea typeface="Malgun Gothic Semilight"/>
                <a:cs typeface="Malgun Gothic Semilight"/>
              </a:rPr>
              <a:t>추가해주어야함</a:t>
            </a:r>
            <a:endParaRPr lang="ko-KR" altLang="en-US" dirty="0">
              <a:ea typeface="Malgun Gothic Semilight"/>
              <a:cs typeface="Malgun Gothic Semilight"/>
            </a:endParaRPr>
          </a:p>
          <a:p>
            <a:pPr marL="0" indent="0">
              <a:buNone/>
            </a:pPr>
            <a:r>
              <a:rPr lang="ko-KR" altLang="en-US" dirty="0">
                <a:ea typeface="Malgun Gothic Semilight"/>
                <a:cs typeface="Malgun Gothic Semilight"/>
              </a:rPr>
              <a:t>대륙안에 속한 </a:t>
            </a:r>
            <a:r>
              <a:rPr lang="ko-KR" altLang="en-US" dirty="0" err="1">
                <a:ea typeface="Malgun Gothic Semilight"/>
                <a:cs typeface="Malgun Gothic Semilight"/>
              </a:rPr>
              <a:t>나라명</a:t>
            </a:r>
            <a:r>
              <a:rPr lang="ko-KR" altLang="en-US" dirty="0">
                <a:ea typeface="Malgun Gothic Semilight"/>
                <a:cs typeface="Malgun Gothic Semilight"/>
              </a:rPr>
              <a:t> 데이터 수집</a:t>
            </a:r>
          </a:p>
          <a:p>
            <a:pPr marL="0" indent="0">
              <a:buNone/>
            </a:pPr>
            <a:r>
              <a:rPr lang="ko-KR" altLang="en-US" dirty="0">
                <a:ea typeface="Malgun Gothic Semilight"/>
                <a:cs typeface="Malgun Gothic Semilight"/>
              </a:rPr>
              <a:t>데이터프레임에 짝지어주기</a:t>
            </a:r>
          </a:p>
          <a:p>
            <a:pPr>
              <a:buNone/>
            </a:pPr>
            <a:r>
              <a:rPr lang="ko-KR" dirty="0">
                <a:ea typeface="+mn-lt"/>
                <a:cs typeface="+mn-lt"/>
              </a:rPr>
              <a:t>2.사망요인 알아보기 쉽게, 한국어 번역</a:t>
            </a:r>
          </a:p>
          <a:p>
            <a:pPr marL="0" indent="0">
              <a:buNone/>
            </a:pPr>
            <a:r>
              <a:rPr lang="ko-KR" altLang="en-US" dirty="0">
                <a:ea typeface="Malgun Gothic Semilight"/>
                <a:cs typeface="Malgun Gothic Semilight"/>
              </a:rPr>
              <a:t>3. 인구수차이로, 천차만별인 사망자수를 표준화하기 위해, 10만명당 사망자수를 </a:t>
            </a:r>
            <a:r>
              <a:rPr lang="ko-KR" altLang="en-US" dirty="0" err="1">
                <a:ea typeface="Malgun Gothic Semilight"/>
                <a:cs typeface="Malgun Gothic Semilight"/>
              </a:rPr>
              <a:t>구해야함</a:t>
            </a:r>
            <a:endParaRPr lang="ko-KR" altLang="en-US" dirty="0">
              <a:ea typeface="Malgun Gothic Semilight"/>
              <a:cs typeface="Malgun Gothic Semilight"/>
            </a:endParaRPr>
          </a:p>
          <a:p>
            <a:pPr marL="0" indent="0">
              <a:buNone/>
            </a:pPr>
            <a:r>
              <a:rPr lang="ko-KR" altLang="en-US" dirty="0">
                <a:ea typeface="Malgun Gothic Semilight"/>
                <a:cs typeface="Malgun Gothic Semilight"/>
              </a:rPr>
              <a:t>각 나라의 총 인구수 데이터 수집</a:t>
            </a:r>
          </a:p>
          <a:p>
            <a:pPr marL="0" indent="0">
              <a:buNone/>
            </a:pPr>
            <a:r>
              <a:rPr lang="ko-KR" altLang="en-US" dirty="0">
                <a:ea typeface="Malgun Gothic Semilight"/>
                <a:cs typeface="Malgun Gothic Semilight"/>
              </a:rPr>
              <a:t>사망자수를 총 인구수로 가공한 후, 10만명 당 사망자수라는 </a:t>
            </a:r>
            <a:r>
              <a:rPr lang="ko-KR" altLang="en-US" dirty="0" err="1">
                <a:ea typeface="Malgun Gothic Semilight"/>
                <a:cs typeface="Malgun Gothic Semilight"/>
              </a:rPr>
              <a:t>커스텀집계</a:t>
            </a:r>
            <a:r>
              <a:rPr lang="ko-KR" altLang="en-US" dirty="0">
                <a:ea typeface="Malgun Gothic Semilight"/>
                <a:cs typeface="Malgun Gothic Semilight"/>
              </a:rPr>
              <a:t> 컬럼 생성</a:t>
            </a:r>
          </a:p>
          <a:p>
            <a:pPr marL="0" indent="0">
              <a:buNone/>
            </a:pPr>
            <a:r>
              <a:rPr lang="ko-KR" altLang="en-US" dirty="0">
                <a:ea typeface="Malgun Gothic Semilight"/>
                <a:cs typeface="Malgun Gothic Semilight"/>
              </a:rPr>
              <a:t>4. 각나라에 해당하는 국기 이미지 수집</a:t>
            </a:r>
          </a:p>
          <a:p>
            <a:pPr marL="0" indent="0">
              <a:buNone/>
            </a:pPr>
            <a:r>
              <a:rPr lang="ko-KR" altLang="en-US" dirty="0">
                <a:ea typeface="Malgun Gothic Semilight"/>
                <a:cs typeface="Malgun Gothic Semilight"/>
              </a:rPr>
              <a:t>국기 이미지 </a:t>
            </a:r>
            <a:r>
              <a:rPr lang="ko-KR" altLang="en-US" dirty="0" err="1">
                <a:ea typeface="Malgun Gothic Semilight"/>
                <a:cs typeface="Malgun Gothic Semilight"/>
              </a:rPr>
              <a:t>크롤링</a:t>
            </a:r>
            <a:endParaRPr lang="ko-KR" altLang="en-US" dirty="0">
              <a:ea typeface="Malgun Gothic Semilight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699473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1A5F12-E6A3-841D-45FB-9B9058CCC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499815"/>
            <a:ext cx="9238434" cy="857559"/>
          </a:xfrm>
        </p:spPr>
        <p:txBody>
          <a:bodyPr/>
          <a:lstStyle/>
          <a:p>
            <a:r>
              <a:rPr lang="ko-KR" altLang="en-US" dirty="0">
                <a:ea typeface="Malgun Gothic"/>
              </a:rPr>
              <a:t>4. 추가 데이터 수집(1)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851090-B410-9D48-CED3-F9E704459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1466961"/>
            <a:ext cx="9884687" cy="4726328"/>
          </a:xfrm>
        </p:spPr>
        <p:txBody>
          <a:bodyPr lIns="109728" tIns="109728" rIns="109728" bIns="91440" anchor="t"/>
          <a:lstStyle/>
          <a:p>
            <a:pPr>
              <a:buNone/>
            </a:pPr>
            <a:r>
              <a:rPr lang="en-US" altLang="ko-KR" b="1" dirty="0">
                <a:latin typeface="Malgun Gothic"/>
                <a:ea typeface="Malgun Gothic"/>
                <a:cs typeface="Malgun Gothic Semilight"/>
              </a:rPr>
              <a:t>(1)</a:t>
            </a:r>
            <a:r>
              <a:rPr lang="ko-KR" b="1" dirty="0">
                <a:latin typeface="Malgun Gothic"/>
                <a:ea typeface="Malgun Gothic"/>
                <a:cs typeface="Malgun Gothic Semilight"/>
              </a:rPr>
              <a:t>대륙 내 </a:t>
            </a:r>
            <a:r>
              <a:rPr lang="ko-KR" altLang="en-US" b="1" dirty="0">
                <a:latin typeface="Malgun Gothic"/>
                <a:ea typeface="Malgun Gothic"/>
                <a:cs typeface="Malgun Gothic Semilight"/>
              </a:rPr>
              <a:t>나라 명</a:t>
            </a:r>
            <a:r>
              <a:rPr lang="ko-KR" b="1" dirty="0">
                <a:latin typeface="Malgun Gothic"/>
                <a:ea typeface="Malgun Gothic"/>
                <a:cs typeface="Malgun Gothic Semilight"/>
              </a:rPr>
              <a:t> 데이터 </a:t>
            </a:r>
            <a:r>
              <a:rPr lang="ko-KR" altLang="en-US" b="1" dirty="0">
                <a:latin typeface="Malgun Gothic"/>
                <a:ea typeface="Malgun Gothic"/>
                <a:cs typeface="Malgun Gothic Semilight"/>
              </a:rPr>
              <a:t>수집</a:t>
            </a:r>
          </a:p>
          <a:p>
            <a:pPr>
              <a:buNone/>
            </a:pPr>
            <a:r>
              <a:rPr lang="ko-KR" altLang="en-US" sz="1200" b="1" dirty="0">
                <a:latin typeface="Malgun Gothic"/>
                <a:ea typeface="Malgun Gothic"/>
                <a:cs typeface="+mn-lt"/>
              </a:rPr>
              <a:t>1.대륙별로 속한 나라가 잘 정리되어 있는 웹페이지를 </a:t>
            </a:r>
            <a:r>
              <a:rPr lang="ko-KR" altLang="en-US" sz="1200" b="1" dirty="0" err="1">
                <a:latin typeface="Malgun Gothic"/>
                <a:ea typeface="Malgun Gothic"/>
                <a:cs typeface="+mn-lt"/>
              </a:rPr>
              <a:t>서칭</a:t>
            </a:r>
            <a:endParaRPr lang="ko-KR" altLang="en-US" sz="1200" b="1">
              <a:latin typeface="Malgun Gothic"/>
              <a:ea typeface="Malgun Gothic"/>
              <a:cs typeface="+mn-lt"/>
            </a:endParaRPr>
          </a:p>
          <a:p>
            <a:pPr>
              <a:buNone/>
            </a:pP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-&gt;'</a:t>
            </a:r>
            <a:r>
              <a:rPr lang="ko-KR" sz="1100" dirty="0" err="1">
                <a:ea typeface="+mn-lt"/>
                <a:cs typeface="+mn-lt"/>
              </a:rPr>
              <a:t>https</a:t>
            </a:r>
            <a:r>
              <a:rPr lang="ko-KR" sz="1100" dirty="0">
                <a:ea typeface="+mn-lt"/>
                <a:cs typeface="+mn-lt"/>
              </a:rPr>
              <a:t>://www.countrycallingcodes.com/iso-country-codes/</a:t>
            </a: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'라는 외국사이트 발견</a:t>
            </a:r>
          </a:p>
          <a:p>
            <a:pPr>
              <a:buNone/>
            </a:pP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우측 사진처럼 </a:t>
            </a:r>
            <a:r>
              <a:rPr lang="ko-KR" altLang="en-US" sz="1100" b="1" dirty="0" err="1">
                <a:latin typeface="Malgun Gothic"/>
                <a:ea typeface="Malgun Gothic"/>
                <a:cs typeface="+mn-lt"/>
              </a:rPr>
              <a:t>Asia대륙을</a:t>
            </a: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 클릭하면, </a:t>
            </a:r>
            <a:r>
              <a:rPr lang="ko-KR" altLang="en-US" sz="1100" b="1" dirty="0" err="1">
                <a:latin typeface="Malgun Gothic"/>
                <a:ea typeface="Malgun Gothic"/>
                <a:cs typeface="+mn-lt"/>
              </a:rPr>
              <a:t>Asia에</a:t>
            </a: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 해당하는 나라들이 모두 나열된다.</a:t>
            </a:r>
          </a:p>
          <a:p>
            <a:pPr>
              <a:buNone/>
            </a:pP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이 사이트는 친절하게 나라이름과 국가코드를 함께 매칭해준다.</a:t>
            </a:r>
          </a:p>
          <a:p>
            <a:pPr>
              <a:buNone/>
            </a:pPr>
            <a:endParaRPr lang="ko-KR" altLang="en-US" sz="1100" b="1" dirty="0">
              <a:latin typeface="Malgun Gothic"/>
              <a:ea typeface="Malgun Gothic"/>
              <a:cs typeface="+mn-lt"/>
            </a:endParaRPr>
          </a:p>
          <a:p>
            <a:pPr>
              <a:buNone/>
            </a:pP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이것이 좋은 이유는,</a:t>
            </a:r>
            <a:endParaRPr lang="ko-KR" sz="1100" dirty="0">
              <a:ea typeface="Malgun Gothic Semilight"/>
              <a:cs typeface="Malgun Gothic Semilight"/>
            </a:endParaRPr>
          </a:p>
          <a:p>
            <a:pPr>
              <a:buNone/>
            </a:pP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나라 이름은 표기 방법에 따라서 아주 미세하게 </a:t>
            </a:r>
            <a:r>
              <a:rPr lang="ko-KR" altLang="en-US" sz="1100" b="1" dirty="0" err="1">
                <a:latin typeface="Malgun Gothic"/>
                <a:ea typeface="Malgun Gothic"/>
                <a:cs typeface="+mn-lt"/>
              </a:rPr>
              <a:t>다를수</a:t>
            </a: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 있는데</a:t>
            </a:r>
            <a:endParaRPr lang="ko-KR" sz="1100">
              <a:ea typeface="Malgun Gothic Semilight"/>
              <a:cs typeface="Malgun Gothic Semilight"/>
            </a:endParaRPr>
          </a:p>
          <a:p>
            <a:pPr>
              <a:buNone/>
            </a:pP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(</a:t>
            </a:r>
            <a:r>
              <a:rPr lang="ko-KR" altLang="en-US" sz="1100" b="1" dirty="0" err="1">
                <a:latin typeface="Malgun Gothic"/>
                <a:ea typeface="Malgun Gothic"/>
                <a:cs typeface="+mn-lt"/>
              </a:rPr>
              <a:t>ex</a:t>
            </a: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: </a:t>
            </a:r>
            <a:r>
              <a:rPr lang="ko-KR" altLang="en-US" sz="1100" b="1" dirty="0" err="1">
                <a:latin typeface="Malgun Gothic"/>
                <a:ea typeface="Malgun Gothic"/>
                <a:cs typeface="+mn-lt"/>
              </a:rPr>
              <a:t>South</a:t>
            </a: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100" b="1" dirty="0" err="1">
                <a:latin typeface="Malgun Gothic"/>
                <a:ea typeface="Malgun Gothic"/>
                <a:cs typeface="+mn-lt"/>
              </a:rPr>
              <a:t>Korea</a:t>
            </a: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 &amp; </a:t>
            </a:r>
            <a:r>
              <a:rPr lang="ko-KR" altLang="en-US" sz="1100" b="1" dirty="0" err="1">
                <a:latin typeface="Malgun Gothic"/>
                <a:ea typeface="Malgun Gothic"/>
                <a:cs typeface="+mn-lt"/>
              </a:rPr>
              <a:t>South_Korea</a:t>
            </a: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 &amp; Republic of </a:t>
            </a:r>
            <a:r>
              <a:rPr lang="ko-KR" altLang="en-US" sz="1100" b="1" dirty="0" err="1">
                <a:latin typeface="Malgun Gothic"/>
                <a:ea typeface="Malgun Gothic"/>
                <a:cs typeface="+mn-lt"/>
              </a:rPr>
              <a:t>Korea</a:t>
            </a: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 등등)</a:t>
            </a:r>
          </a:p>
          <a:p>
            <a:pPr>
              <a:buNone/>
            </a:pP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고유하게 약속한 국가코드를 이용하면 누락되거나, 데이터프레임의 </a:t>
            </a:r>
          </a:p>
          <a:p>
            <a:pPr>
              <a:buNone/>
            </a:pP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정보와 매칭되지 않는 일 없이, 깔끔하게 </a:t>
            </a:r>
            <a:r>
              <a:rPr lang="ko-KR" altLang="en-US" sz="1100" b="1" dirty="0" err="1">
                <a:latin typeface="Malgun Gothic"/>
                <a:ea typeface="Malgun Gothic"/>
                <a:cs typeface="+mn-lt"/>
              </a:rPr>
              <a:t>크롤링후</a:t>
            </a: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, </a:t>
            </a:r>
            <a:endParaRPr lang="ko-KR" sz="1100">
              <a:latin typeface="Malgun Gothic Semilight"/>
              <a:ea typeface="Malgun Gothic Semilight"/>
              <a:cs typeface="+mn-lt"/>
            </a:endParaRPr>
          </a:p>
          <a:p>
            <a:pPr>
              <a:buNone/>
            </a:pPr>
            <a:r>
              <a:rPr lang="ko-KR" altLang="en-US" sz="1100" b="1" dirty="0">
                <a:latin typeface="Malgun Gothic"/>
                <a:ea typeface="Malgun Gothic"/>
                <a:cs typeface="+mn-lt"/>
              </a:rPr>
              <a:t>데이터프레임에 적용할 수 있기 때문이다.</a:t>
            </a:r>
            <a:endParaRPr lang="ko-KR" sz="1100" dirty="0">
              <a:latin typeface="Malgun Gothic Semilight"/>
              <a:ea typeface="Malgun Gothic Semilight"/>
              <a:cs typeface="+mn-lt"/>
            </a:endParaRPr>
          </a:p>
          <a:p>
            <a:pPr>
              <a:buNone/>
            </a:pPr>
            <a:endParaRPr lang="ko-KR" altLang="en-US" sz="1050" b="1" dirty="0">
              <a:latin typeface="Malgun Gothic"/>
              <a:ea typeface="Malgun Gothic"/>
              <a:cs typeface="+mn-lt"/>
            </a:endParaRPr>
          </a:p>
          <a:p>
            <a:pPr>
              <a:buNone/>
            </a:pPr>
            <a:endParaRPr lang="ko-KR" altLang="en-US" sz="1200" b="1" dirty="0">
              <a:latin typeface="Malgun Gothic"/>
              <a:ea typeface="Malgun Gothic"/>
              <a:cs typeface="+mn-lt"/>
            </a:endParaRPr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15243D7A-068A-A643-32E3-E88789AC4B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59" t="40035" r="28456" b="173"/>
          <a:stretch/>
        </p:blipFill>
        <p:spPr>
          <a:xfrm>
            <a:off x="7907437" y="1422783"/>
            <a:ext cx="3569815" cy="402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92547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Earth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Earth">
      <a:majorFont>
        <a:latin typeface="Malgun Gothic"/>
        <a:ea typeface=""/>
        <a:cs typeface=""/>
      </a:majorFont>
      <a:minorFont>
        <a:latin typeface="Malgun Gothic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와이드스크린</PresentationFormat>
  <Paragraphs>0</Paragraphs>
  <Slides>27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28" baseType="lpstr">
      <vt:lpstr>PortalVTI</vt:lpstr>
      <vt:lpstr> 빅데이터 분석 프로젝트  </vt:lpstr>
      <vt:lpstr>Title : 전세계 인구 사망원인 분석</vt:lpstr>
      <vt:lpstr>1. 분석배경</vt:lpstr>
      <vt:lpstr>2. 사용한 개발도구들</vt:lpstr>
      <vt:lpstr>3-1. 데이터살펴보기</vt:lpstr>
      <vt:lpstr>3-1. 데이터살펴보기</vt:lpstr>
      <vt:lpstr>3-2. 데이터 분석 방향잡기</vt:lpstr>
      <vt:lpstr>3-2. 데이터 분석 방향잡기</vt:lpstr>
      <vt:lpstr>4. 추가 데이터 수집(1)</vt:lpstr>
      <vt:lpstr>4. 추가 데이터 수집(1)</vt:lpstr>
      <vt:lpstr> 4. 추가 데이터 수집(1)</vt:lpstr>
      <vt:lpstr>4. 추가 데이터 수집(3)</vt:lpstr>
      <vt:lpstr>4. 추가 데이터 수집(2)</vt:lpstr>
      <vt:lpstr>4. 추가 데이터 수집(3)</vt:lpstr>
      <vt:lpstr>4. 추가 데이터 수집(3)</vt:lpstr>
      <vt:lpstr>4. 추가 데이터 수집(4)</vt:lpstr>
      <vt:lpstr>4. 추가 데이터 수집(4)</vt:lpstr>
      <vt:lpstr>5. 데이터베이스에 집어넣기</vt:lpstr>
      <vt:lpstr>5. 데이터베이스에 집어넣기</vt:lpstr>
      <vt:lpstr>6. 장고, html, css, js를 통한 웹개발</vt:lpstr>
      <vt:lpstr>7. 웹페이지 살펴보기(1)</vt:lpstr>
      <vt:lpstr>7. 웹페이지 살펴보기(2)</vt:lpstr>
      <vt:lpstr>7. 웹페이지 살펴보기(3)</vt:lpstr>
      <vt:lpstr>7. 웹페이지 살펴보기(4)</vt:lpstr>
      <vt:lpstr>7. 웹페이지 살펴보기(5)</vt:lpstr>
      <vt:lpstr>8. 느낀점 및 마무리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/>
  <cp:revision>1390</cp:revision>
  <dcterms:created xsi:type="dcterms:W3CDTF">2022-11-23T06:07:30Z</dcterms:created>
  <dcterms:modified xsi:type="dcterms:W3CDTF">2022-11-23T09:38:21Z</dcterms:modified>
</cp:coreProperties>
</file>